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Canva Sans" panose="020B0604020202020204" charset="0"/>
      <p:regular r:id="rId20"/>
    </p:embeddedFont>
    <p:embeddedFont>
      <p:font typeface="Inter 1" panose="020B0604020202020204" charset="0"/>
      <p:regular r:id="rId21"/>
    </p:embeddedFont>
    <p:embeddedFont>
      <p:font typeface="Inter 1 Bold" panose="020B0604020202020204" charset="0"/>
      <p:regular r:id="rId22"/>
    </p:embeddedFont>
    <p:embeddedFont>
      <p:font typeface="Inter 1 Bold Italics" panose="020B0604020202020204" charset="0"/>
      <p:regular r:id="rId23"/>
    </p:embeddedFont>
    <p:embeddedFont>
      <p:font typeface="Inter 1 Italics" panose="020B0604020202020204" charset="0"/>
      <p:regular r:id="rId24"/>
    </p:embeddedFont>
    <p:embeddedFont>
      <p:font typeface="Inter 2 Italic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10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70.png"/><Relationship Id="rId18" Type="http://schemas.openxmlformats.org/officeDocument/2006/relationships/image" Target="../media/image75.svg"/><Relationship Id="rId3" Type="http://schemas.openxmlformats.org/officeDocument/2006/relationships/image" Target="../media/image45.png"/><Relationship Id="rId21" Type="http://schemas.openxmlformats.org/officeDocument/2006/relationships/image" Target="../media/image55.png"/><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74.png"/><Relationship Id="rId2" Type="http://schemas.openxmlformats.org/officeDocument/2006/relationships/image" Target="../media/image33.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72.png"/><Relationship Id="rId10" Type="http://schemas.openxmlformats.org/officeDocument/2006/relationships/image" Target="../media/image52.svg"/><Relationship Id="rId19" Type="http://schemas.openxmlformats.org/officeDocument/2006/relationships/image" Target="../media/image76.pn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71.svg"/></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70.png"/><Relationship Id="rId18" Type="http://schemas.openxmlformats.org/officeDocument/2006/relationships/image" Target="../media/image75.svg"/><Relationship Id="rId3" Type="http://schemas.openxmlformats.org/officeDocument/2006/relationships/image" Target="../media/image45.png"/><Relationship Id="rId21" Type="http://schemas.openxmlformats.org/officeDocument/2006/relationships/image" Target="../media/image55.png"/><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74.png"/><Relationship Id="rId2" Type="http://schemas.openxmlformats.org/officeDocument/2006/relationships/image" Target="../media/image33.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72.png"/><Relationship Id="rId10" Type="http://schemas.openxmlformats.org/officeDocument/2006/relationships/image" Target="../media/image52.svg"/><Relationship Id="rId19" Type="http://schemas.openxmlformats.org/officeDocument/2006/relationships/image" Target="../media/image76.pn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71.svg"/></Relationships>
</file>

<file path=ppt/slides/_rels/slide1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18" Type="http://schemas.openxmlformats.org/officeDocument/2006/relationships/image" Target="../media/image91.png"/><Relationship Id="rId3" Type="http://schemas.openxmlformats.org/officeDocument/2006/relationships/image" Target="../media/image3.svg"/><Relationship Id="rId21" Type="http://schemas.openxmlformats.org/officeDocument/2006/relationships/image" Target="../media/image94.png"/><Relationship Id="rId7" Type="http://schemas.openxmlformats.org/officeDocument/2006/relationships/image" Target="../media/image80.jpeg"/><Relationship Id="rId12" Type="http://schemas.openxmlformats.org/officeDocument/2006/relationships/image" Target="../media/image85.png"/><Relationship Id="rId17" Type="http://schemas.openxmlformats.org/officeDocument/2006/relationships/image" Target="../media/image90.svg"/><Relationship Id="rId2" Type="http://schemas.openxmlformats.org/officeDocument/2006/relationships/image" Target="../media/image2.png"/><Relationship Id="rId16" Type="http://schemas.openxmlformats.org/officeDocument/2006/relationships/image" Target="../media/image89.png"/><Relationship Id="rId20"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jpeg"/><Relationship Id="rId15" Type="http://schemas.openxmlformats.org/officeDocument/2006/relationships/image" Target="../media/image88.svg"/><Relationship Id="rId10" Type="http://schemas.openxmlformats.org/officeDocument/2006/relationships/image" Target="../media/image83.png"/><Relationship Id="rId19" Type="http://schemas.openxmlformats.org/officeDocument/2006/relationships/image" Target="../media/image92.jpeg"/><Relationship Id="rId4" Type="http://schemas.openxmlformats.org/officeDocument/2006/relationships/image" Target="../media/image33.png"/><Relationship Id="rId9" Type="http://schemas.openxmlformats.org/officeDocument/2006/relationships/image" Target="../media/image82.png"/><Relationship Id="rId14" Type="http://schemas.openxmlformats.org/officeDocument/2006/relationships/image" Target="../media/image87.png"/></Relationships>
</file>

<file path=ppt/slides/_rels/slide1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jpeg"/><Relationship Id="rId7" Type="http://schemas.openxmlformats.org/officeDocument/2006/relationships/image" Target="../media/image100.svg"/><Relationship Id="rId2" Type="http://schemas.openxmlformats.org/officeDocument/2006/relationships/image" Target="../media/image95.jpe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svg"/><Relationship Id="rId4" Type="http://schemas.openxmlformats.org/officeDocument/2006/relationships/image" Target="../media/image97.png"/><Relationship Id="rId9" Type="http://schemas.openxmlformats.org/officeDocument/2006/relationships/image" Target="../media/image102.svg"/></Relationships>
</file>

<file path=ppt/slides/_rels/slide1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svg"/><Relationship Id="rId25" Type="http://schemas.openxmlformats.org/officeDocument/2006/relationships/image" Target="../media/image31.jpe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jpeg"/><Relationship Id="rId29"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sv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svg"/><Relationship Id="rId10" Type="http://schemas.openxmlformats.org/officeDocument/2006/relationships/image" Target="../media/image16.sv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 Id="rId27"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svg"/><Relationship Id="rId7" Type="http://schemas.openxmlformats.org/officeDocument/2006/relationships/image" Target="../media/image4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3.png"/><Relationship Id="rId10" Type="http://schemas.openxmlformats.org/officeDocument/2006/relationships/image" Target="../media/image43.png"/><Relationship Id="rId4" Type="http://schemas.openxmlformats.org/officeDocument/2006/relationships/image" Target="../media/image38.jpeg"/><Relationship Id="rId9" Type="http://schemas.openxmlformats.org/officeDocument/2006/relationships/image" Target="../media/image42.sv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3.sv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5.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3.sv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33.png"/><Relationship Id="rId9" Type="http://schemas.openxmlformats.org/officeDocument/2006/relationships/image" Target="../media/image60.pn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svg"/><Relationship Id="rId7"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18" Type="http://schemas.openxmlformats.org/officeDocument/2006/relationships/image" Target="../media/image73.svg"/><Relationship Id="rId3" Type="http://schemas.openxmlformats.org/officeDocument/2006/relationships/image" Target="../media/image3.svg"/><Relationship Id="rId21" Type="http://schemas.openxmlformats.org/officeDocument/2006/relationships/image" Target="../media/image55.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72.png"/><Relationship Id="rId2" Type="http://schemas.openxmlformats.org/officeDocument/2006/relationships/image" Target="../media/image2.png"/><Relationship Id="rId16" Type="http://schemas.openxmlformats.org/officeDocument/2006/relationships/image" Target="../media/image71.svg"/><Relationship Id="rId20" Type="http://schemas.openxmlformats.org/officeDocument/2006/relationships/image" Target="../media/image75.sv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70.png"/><Relationship Id="rId10" Type="http://schemas.openxmlformats.org/officeDocument/2006/relationships/image" Target="../media/image50.svg"/><Relationship Id="rId19" Type="http://schemas.openxmlformats.org/officeDocument/2006/relationships/image" Target="../media/image74.png"/><Relationship Id="rId4" Type="http://schemas.openxmlformats.org/officeDocument/2006/relationships/image" Target="../media/image33.png"/><Relationship Id="rId9" Type="http://schemas.openxmlformats.org/officeDocument/2006/relationships/image" Target="../media/image49.png"/><Relationship Id="rId1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8682" y="-1591449"/>
            <a:ext cx="9593538" cy="9593538"/>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61300">
                <a:alpha val="5882"/>
              </a:srgbClr>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0028682" y="-2072944"/>
            <a:ext cx="9874837" cy="9874837"/>
            <a:chOff x="0" y="0"/>
            <a:chExt cx="13166450" cy="13166450"/>
          </a:xfrm>
        </p:grpSpPr>
        <p:grpSp>
          <p:nvGrpSpPr>
            <p:cNvPr id="6" name="Group 6"/>
            <p:cNvGrpSpPr/>
            <p:nvPr/>
          </p:nvGrpSpPr>
          <p:grpSpPr>
            <a:xfrm>
              <a:off x="0" y="0"/>
              <a:ext cx="13166450" cy="13166450"/>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377225" y="346727"/>
              <a:ext cx="12473045" cy="12472996"/>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screen">
                  <a:extLst>
                    <a:ext uri="{28A0092B-C50C-407E-A947-70E740481C1C}">
                      <a14:useLocalDpi xmlns:a14="http://schemas.microsoft.com/office/drawing/2010/main"/>
                    </a:ext>
                  </a:extLst>
                </a:blip>
                <a:stretch>
                  <a:fillRect/>
                </a:stretch>
              </a:blipFill>
            </p:spPr>
          </p:sp>
        </p:grpSp>
      </p:grpSp>
      <p:grpSp>
        <p:nvGrpSpPr>
          <p:cNvPr id="11" name="Group 11"/>
          <p:cNvGrpSpPr/>
          <p:nvPr/>
        </p:nvGrpSpPr>
        <p:grpSpPr>
          <a:xfrm>
            <a:off x="15427637" y="6959995"/>
            <a:ext cx="1163706" cy="1163706"/>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4092757" y="7026670"/>
            <a:ext cx="4471837" cy="1950839"/>
          </a:xfrm>
          <a:custGeom>
            <a:avLst/>
            <a:gdLst/>
            <a:ahLst/>
            <a:cxnLst/>
            <a:rect l="l" t="t" r="r" b="b"/>
            <a:pathLst>
              <a:path w="4471837" h="1950839">
                <a:moveTo>
                  <a:pt x="0" y="0"/>
                </a:moveTo>
                <a:lnTo>
                  <a:pt x="4471837" y="0"/>
                </a:lnTo>
                <a:lnTo>
                  <a:pt x="4471837" y="1950839"/>
                </a:lnTo>
                <a:lnTo>
                  <a:pt x="0" y="1950839"/>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sp>
      <p:sp>
        <p:nvSpPr>
          <p:cNvPr id="15" name="Freeform 15"/>
          <p:cNvSpPr/>
          <p:nvPr/>
        </p:nvSpPr>
        <p:spPr>
          <a:xfrm flipH="1">
            <a:off x="17470899" y="1992515"/>
            <a:ext cx="4471837" cy="1950839"/>
          </a:xfrm>
          <a:custGeom>
            <a:avLst/>
            <a:gdLst/>
            <a:ahLst/>
            <a:cxnLst/>
            <a:rect l="l" t="t" r="r" b="b"/>
            <a:pathLst>
              <a:path w="4471837" h="1950839">
                <a:moveTo>
                  <a:pt x="4471837" y="0"/>
                </a:moveTo>
                <a:lnTo>
                  <a:pt x="0" y="0"/>
                </a:lnTo>
                <a:lnTo>
                  <a:pt x="0" y="1950839"/>
                </a:lnTo>
                <a:lnTo>
                  <a:pt x="4471837" y="1950839"/>
                </a:lnTo>
                <a:lnTo>
                  <a:pt x="4471837"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sp>
      <p:sp>
        <p:nvSpPr>
          <p:cNvPr id="16" name="Freeform 16"/>
          <p:cNvSpPr/>
          <p:nvPr/>
        </p:nvSpPr>
        <p:spPr>
          <a:xfrm>
            <a:off x="5741758" y="-2064171"/>
            <a:ext cx="3257950" cy="3257950"/>
          </a:xfrm>
          <a:custGeom>
            <a:avLst/>
            <a:gdLst/>
            <a:ahLst/>
            <a:cxnLst/>
            <a:rect l="l" t="t" r="r" b="b"/>
            <a:pathLst>
              <a:path w="3257950" h="3257950">
                <a:moveTo>
                  <a:pt x="0" y="0"/>
                </a:moveTo>
                <a:lnTo>
                  <a:pt x="3257950" y="0"/>
                </a:lnTo>
                <a:lnTo>
                  <a:pt x="3257950" y="3257950"/>
                </a:lnTo>
                <a:lnTo>
                  <a:pt x="0" y="3257950"/>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17" name="Freeform 17"/>
          <p:cNvSpPr/>
          <p:nvPr/>
        </p:nvSpPr>
        <p:spPr>
          <a:xfrm>
            <a:off x="601291" y="395042"/>
            <a:ext cx="2901158" cy="1597473"/>
          </a:xfrm>
          <a:custGeom>
            <a:avLst/>
            <a:gdLst/>
            <a:ahLst/>
            <a:cxnLst/>
            <a:rect l="l" t="t" r="r" b="b"/>
            <a:pathLst>
              <a:path w="2901158" h="1597473">
                <a:moveTo>
                  <a:pt x="0" y="0"/>
                </a:moveTo>
                <a:lnTo>
                  <a:pt x="2901158" y="0"/>
                </a:lnTo>
                <a:lnTo>
                  <a:pt x="2901158" y="1597473"/>
                </a:lnTo>
                <a:lnTo>
                  <a:pt x="0" y="1597473"/>
                </a:lnTo>
                <a:lnTo>
                  <a:pt x="0" y="0"/>
                </a:lnTo>
                <a:close/>
              </a:path>
            </a:pathLst>
          </a:custGeom>
          <a:blipFill>
            <a:blip r:embed="rId7"/>
            <a:stretch>
              <a:fillRect/>
            </a:stretch>
          </a:blipFill>
        </p:spPr>
      </p:sp>
      <p:grpSp>
        <p:nvGrpSpPr>
          <p:cNvPr id="18" name="Group 18"/>
          <p:cNvGrpSpPr/>
          <p:nvPr/>
        </p:nvGrpSpPr>
        <p:grpSpPr>
          <a:xfrm>
            <a:off x="10311601" y="-494447"/>
            <a:ext cx="1163706" cy="1163706"/>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0" y="9258300"/>
            <a:ext cx="18288000" cy="1028700"/>
            <a:chOff x="0" y="0"/>
            <a:chExt cx="4816593" cy="270933"/>
          </a:xfrm>
        </p:grpSpPr>
        <p:sp>
          <p:nvSpPr>
            <p:cNvPr id="22" name="Freeform 22"/>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561300"/>
            </a:soli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24" name="Freeform 24"/>
          <p:cNvSpPr/>
          <p:nvPr/>
        </p:nvSpPr>
        <p:spPr>
          <a:xfrm>
            <a:off x="783609" y="9524722"/>
            <a:ext cx="2494671" cy="523881"/>
          </a:xfrm>
          <a:custGeom>
            <a:avLst/>
            <a:gdLst/>
            <a:ahLst/>
            <a:cxnLst/>
            <a:rect l="l" t="t" r="r" b="b"/>
            <a:pathLst>
              <a:path w="2494671" h="523881">
                <a:moveTo>
                  <a:pt x="0" y="0"/>
                </a:moveTo>
                <a:lnTo>
                  <a:pt x="2494671" y="0"/>
                </a:lnTo>
                <a:lnTo>
                  <a:pt x="2494671" y="523881"/>
                </a:lnTo>
                <a:lnTo>
                  <a:pt x="0" y="523881"/>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sp>
      <p:sp>
        <p:nvSpPr>
          <p:cNvPr id="25" name="TextBox 25"/>
          <p:cNvSpPr txBox="1"/>
          <p:nvPr/>
        </p:nvSpPr>
        <p:spPr>
          <a:xfrm>
            <a:off x="827294" y="2627320"/>
            <a:ext cx="7932059" cy="3860800"/>
          </a:xfrm>
          <a:prstGeom prst="rect">
            <a:avLst/>
          </a:prstGeom>
        </p:spPr>
        <p:txBody>
          <a:bodyPr lIns="0" tIns="0" rIns="0" bIns="0" rtlCol="0" anchor="t">
            <a:spAutoFit/>
          </a:bodyPr>
          <a:lstStyle/>
          <a:p>
            <a:pPr>
              <a:lnSpc>
                <a:spcPts val="7699"/>
              </a:lnSpc>
            </a:pPr>
            <a:r>
              <a:rPr lang="en-US" sz="5499">
                <a:solidFill>
                  <a:srgbClr val="571200"/>
                </a:solidFill>
                <a:latin typeface="Inter 1 Bold"/>
              </a:rPr>
              <a:t>Soils for Europe – supporting the European Mission ‘A Soil Deal for Europe”</a:t>
            </a:r>
          </a:p>
        </p:txBody>
      </p:sp>
      <p:grpSp>
        <p:nvGrpSpPr>
          <p:cNvPr id="26" name="Group 26"/>
          <p:cNvGrpSpPr/>
          <p:nvPr/>
        </p:nvGrpSpPr>
        <p:grpSpPr>
          <a:xfrm>
            <a:off x="827294" y="7618874"/>
            <a:ext cx="3502543" cy="766432"/>
            <a:chOff x="0" y="0"/>
            <a:chExt cx="4670057" cy="1021909"/>
          </a:xfrm>
        </p:grpSpPr>
        <p:sp>
          <p:nvSpPr>
            <p:cNvPr id="27" name="TextBox 27"/>
            <p:cNvSpPr txBox="1"/>
            <p:nvPr/>
          </p:nvSpPr>
          <p:spPr>
            <a:xfrm>
              <a:off x="0" y="-57150"/>
              <a:ext cx="4317438" cy="556681"/>
            </a:xfrm>
            <a:prstGeom prst="rect">
              <a:avLst/>
            </a:prstGeom>
          </p:spPr>
          <p:txBody>
            <a:bodyPr lIns="0" tIns="0" rIns="0" bIns="0" rtlCol="0" anchor="t">
              <a:spAutoFit/>
            </a:bodyPr>
            <a:lstStyle/>
            <a:p>
              <a:pPr>
                <a:lnSpc>
                  <a:spcPts val="3500"/>
                </a:lnSpc>
              </a:pPr>
              <a:r>
                <a:rPr lang="en-US" sz="2500">
                  <a:solidFill>
                    <a:srgbClr val="000000"/>
                  </a:solidFill>
                  <a:latin typeface="Inter 1"/>
                </a:rPr>
                <a:t>Name of presenter</a:t>
              </a:r>
            </a:p>
          </p:txBody>
        </p:sp>
        <p:sp>
          <p:nvSpPr>
            <p:cNvPr id="28" name="TextBox 28"/>
            <p:cNvSpPr txBox="1"/>
            <p:nvPr/>
          </p:nvSpPr>
          <p:spPr>
            <a:xfrm>
              <a:off x="0" y="465228"/>
              <a:ext cx="4670057" cy="556681"/>
            </a:xfrm>
            <a:prstGeom prst="rect">
              <a:avLst/>
            </a:prstGeom>
          </p:spPr>
          <p:txBody>
            <a:bodyPr lIns="0" tIns="0" rIns="0" bIns="0" rtlCol="0" anchor="t">
              <a:spAutoFit/>
            </a:bodyPr>
            <a:lstStyle/>
            <a:p>
              <a:pPr>
                <a:lnSpc>
                  <a:spcPts val="3500"/>
                </a:lnSpc>
              </a:pPr>
              <a:r>
                <a:rPr lang="en-US" sz="2500">
                  <a:solidFill>
                    <a:srgbClr val="000000"/>
                  </a:solidFill>
                  <a:latin typeface="Inter 1"/>
                </a:rPr>
                <a:t>Event / Date / Location</a:t>
              </a:r>
            </a:p>
          </p:txBody>
        </p:sp>
      </p:grpSp>
      <p:sp>
        <p:nvSpPr>
          <p:cNvPr id="29" name="TextBox 29"/>
          <p:cNvSpPr txBox="1"/>
          <p:nvPr/>
        </p:nvSpPr>
        <p:spPr>
          <a:xfrm>
            <a:off x="3502449" y="9514205"/>
            <a:ext cx="14140590" cy="488315"/>
          </a:xfrm>
          <a:prstGeom prst="rect">
            <a:avLst/>
          </a:prstGeom>
        </p:spPr>
        <p:txBody>
          <a:bodyPr lIns="0" tIns="0" rIns="0" bIns="0" rtlCol="0" anchor="t">
            <a:spAutoFit/>
          </a:bodyPr>
          <a:lstStyle/>
          <a:p>
            <a:pPr>
              <a:lnSpc>
                <a:spcPts val="1959"/>
              </a:lnSpc>
            </a:pPr>
            <a:r>
              <a:rPr lang="en-US" sz="1399">
                <a:solidFill>
                  <a:srgbClr val="FDFDFD"/>
                </a:solidFill>
                <a:latin typeface="Canva Sans"/>
              </a:rPr>
              <a:t>Views and opinions expressed are those of the author(s) only and do not necessarily reflect those of the European Union or the European Commission. Neither the EU nor the EC can be held responsible for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533352" y="374177"/>
            <a:ext cx="1141700" cy="1141700"/>
          </a:xfrm>
          <a:custGeom>
            <a:avLst/>
            <a:gdLst/>
            <a:ahLst/>
            <a:cxnLst/>
            <a:rect l="l" t="t" r="r" b="b"/>
            <a:pathLst>
              <a:path w="1141700" h="1141700">
                <a:moveTo>
                  <a:pt x="0" y="0"/>
                </a:moveTo>
                <a:lnTo>
                  <a:pt x="1141700" y="0"/>
                </a:lnTo>
                <a:lnTo>
                  <a:pt x="1141700" y="1141701"/>
                </a:lnTo>
                <a:lnTo>
                  <a:pt x="0" y="114170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sp>
      <p:sp>
        <p:nvSpPr>
          <p:cNvPr id="3" name="Freeform 3"/>
          <p:cNvSpPr/>
          <p:nvPr/>
        </p:nvSpPr>
        <p:spPr>
          <a:xfrm>
            <a:off x="2912540" y="5339389"/>
            <a:ext cx="2845649" cy="2956519"/>
          </a:xfrm>
          <a:custGeom>
            <a:avLst/>
            <a:gdLst/>
            <a:ahLst/>
            <a:cxnLst/>
            <a:rect l="l" t="t" r="r" b="b"/>
            <a:pathLst>
              <a:path w="2845649" h="2956519">
                <a:moveTo>
                  <a:pt x="0" y="0"/>
                </a:moveTo>
                <a:lnTo>
                  <a:pt x="2845650" y="0"/>
                </a:lnTo>
                <a:lnTo>
                  <a:pt x="2845650" y="2956519"/>
                </a:lnTo>
                <a:lnTo>
                  <a:pt x="0" y="2956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5917838" y="6689966"/>
            <a:ext cx="856411" cy="255366"/>
          </a:xfrm>
          <a:custGeom>
            <a:avLst/>
            <a:gdLst/>
            <a:ahLst/>
            <a:cxnLst/>
            <a:rect l="l" t="t" r="r" b="b"/>
            <a:pathLst>
              <a:path w="856411" h="255366">
                <a:moveTo>
                  <a:pt x="0" y="0"/>
                </a:moveTo>
                <a:lnTo>
                  <a:pt x="856411" y="0"/>
                </a:lnTo>
                <a:lnTo>
                  <a:pt x="856411" y="255366"/>
                </a:lnTo>
                <a:lnTo>
                  <a:pt x="0" y="255366"/>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5" name="Freeform 5"/>
          <p:cNvSpPr/>
          <p:nvPr/>
        </p:nvSpPr>
        <p:spPr>
          <a:xfrm>
            <a:off x="8391871" y="6689966"/>
            <a:ext cx="856411" cy="255366"/>
          </a:xfrm>
          <a:custGeom>
            <a:avLst/>
            <a:gdLst/>
            <a:ahLst/>
            <a:cxnLst/>
            <a:rect l="l" t="t" r="r" b="b"/>
            <a:pathLst>
              <a:path w="856411" h="255366">
                <a:moveTo>
                  <a:pt x="0" y="0"/>
                </a:moveTo>
                <a:lnTo>
                  <a:pt x="856412" y="0"/>
                </a:lnTo>
                <a:lnTo>
                  <a:pt x="856412" y="255366"/>
                </a:lnTo>
                <a:lnTo>
                  <a:pt x="0" y="255366"/>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6" name="Freeform 6"/>
          <p:cNvSpPr/>
          <p:nvPr/>
        </p:nvSpPr>
        <p:spPr>
          <a:xfrm>
            <a:off x="11935589" y="6689966"/>
            <a:ext cx="856411" cy="255366"/>
          </a:xfrm>
          <a:custGeom>
            <a:avLst/>
            <a:gdLst/>
            <a:ahLst/>
            <a:cxnLst/>
            <a:rect l="l" t="t" r="r" b="b"/>
            <a:pathLst>
              <a:path w="856411" h="255366">
                <a:moveTo>
                  <a:pt x="0" y="0"/>
                </a:moveTo>
                <a:lnTo>
                  <a:pt x="856411" y="0"/>
                </a:lnTo>
                <a:lnTo>
                  <a:pt x="856411" y="255366"/>
                </a:lnTo>
                <a:lnTo>
                  <a:pt x="0" y="255366"/>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grpSp>
        <p:nvGrpSpPr>
          <p:cNvPr id="7" name="Group 7"/>
          <p:cNvGrpSpPr/>
          <p:nvPr/>
        </p:nvGrpSpPr>
        <p:grpSpPr>
          <a:xfrm>
            <a:off x="3208965" y="5731908"/>
            <a:ext cx="2252800" cy="2171482"/>
            <a:chOff x="0" y="0"/>
            <a:chExt cx="3003733" cy="2895310"/>
          </a:xfrm>
        </p:grpSpPr>
        <p:grpSp>
          <p:nvGrpSpPr>
            <p:cNvPr id="8" name="Group 8"/>
            <p:cNvGrpSpPr/>
            <p:nvPr/>
          </p:nvGrpSpPr>
          <p:grpSpPr>
            <a:xfrm>
              <a:off x="452190" y="343873"/>
              <a:ext cx="2219611" cy="2219611"/>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alpha val="13725"/>
                </a:srgbClr>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984839" y="1622698"/>
              <a:ext cx="345498" cy="345498"/>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429271" y="1530575"/>
              <a:ext cx="345498" cy="345498"/>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905342" y="1185077"/>
              <a:ext cx="345498" cy="345498"/>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650837" y="1876073"/>
              <a:ext cx="345498" cy="34549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440626" y="1141129"/>
              <a:ext cx="345498" cy="345498"/>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97029" y="876515"/>
              <a:ext cx="345498" cy="34549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785932" y="1486627"/>
              <a:ext cx="345498" cy="345498"/>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269778" y="1983754"/>
              <a:ext cx="345498" cy="345498"/>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533506" y="639839"/>
              <a:ext cx="345498" cy="345498"/>
              <a:chOff x="0" y="0"/>
              <a:chExt cx="812800" cy="812800"/>
            </a:xfrm>
          </p:grpSpPr>
          <p:sp>
            <p:nvSpPr>
              <p:cNvPr id="36" name="Freeform 3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7" name="TextBox 3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1879004" y="968380"/>
              <a:ext cx="345498" cy="345498"/>
              <a:chOff x="0" y="0"/>
              <a:chExt cx="812800" cy="812800"/>
            </a:xfrm>
          </p:grpSpPr>
          <p:sp>
            <p:nvSpPr>
              <p:cNvPr id="39" name="Freeform 3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40" name="TextBox 4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805672" y="2309892"/>
              <a:ext cx="174078" cy="174078"/>
              <a:chOff x="0" y="0"/>
              <a:chExt cx="812800" cy="812800"/>
            </a:xfrm>
          </p:grpSpPr>
          <p:sp>
            <p:nvSpPr>
              <p:cNvPr id="42" name="Freeform 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43" name="TextBox 4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a:off x="921787" y="2483970"/>
              <a:ext cx="174078" cy="174078"/>
              <a:chOff x="0" y="0"/>
              <a:chExt cx="812800" cy="812800"/>
            </a:xfrm>
          </p:grpSpPr>
          <p:sp>
            <p:nvSpPr>
              <p:cNvPr id="45" name="Freeform 4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46" name="TextBox 4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7" name="Group 47"/>
            <p:cNvGrpSpPr/>
            <p:nvPr/>
          </p:nvGrpSpPr>
          <p:grpSpPr>
            <a:xfrm>
              <a:off x="718633" y="2476445"/>
              <a:ext cx="174078" cy="174078"/>
              <a:chOff x="0" y="0"/>
              <a:chExt cx="812800" cy="812800"/>
            </a:xfrm>
          </p:grpSpPr>
          <p:sp>
            <p:nvSpPr>
              <p:cNvPr id="48" name="Freeform 4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49" name="TextBox 4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1123341" y="2396931"/>
              <a:ext cx="174078" cy="174078"/>
              <a:chOff x="0" y="0"/>
              <a:chExt cx="812800" cy="812800"/>
            </a:xfrm>
          </p:grpSpPr>
          <p:sp>
            <p:nvSpPr>
              <p:cNvPr id="51" name="Freeform 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2" name="TextBox 5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03846" y="2563484"/>
              <a:ext cx="174078" cy="174078"/>
              <a:chOff x="0" y="0"/>
              <a:chExt cx="812800" cy="812800"/>
            </a:xfrm>
          </p:grpSpPr>
          <p:sp>
            <p:nvSpPr>
              <p:cNvPr id="54" name="Freeform 5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5" name="TextBox 5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095865" y="2613539"/>
              <a:ext cx="174078" cy="174078"/>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8" name="TextBox 5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9" name="Group 59"/>
            <p:cNvGrpSpPr/>
            <p:nvPr/>
          </p:nvGrpSpPr>
          <p:grpSpPr>
            <a:xfrm>
              <a:off x="590032" y="2282727"/>
              <a:ext cx="174078" cy="174078"/>
              <a:chOff x="0" y="0"/>
              <a:chExt cx="812800" cy="812800"/>
            </a:xfrm>
          </p:grpSpPr>
          <p:sp>
            <p:nvSpPr>
              <p:cNvPr id="60" name="Freeform 6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1" name="TextBox 6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2" name="Group 62"/>
            <p:cNvGrpSpPr/>
            <p:nvPr/>
          </p:nvGrpSpPr>
          <p:grpSpPr>
            <a:xfrm rot="3122133">
              <a:off x="380828" y="1708408"/>
              <a:ext cx="174078" cy="174078"/>
              <a:chOff x="0" y="0"/>
              <a:chExt cx="812800" cy="812800"/>
            </a:xfrm>
          </p:grpSpPr>
          <p:sp>
            <p:nvSpPr>
              <p:cNvPr id="63" name="Freeform 6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4" name="TextBox 6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rot="3122133">
              <a:off x="228961" y="1847378"/>
              <a:ext cx="174078" cy="174078"/>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7" name="TextBox 6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8" name="Group 68"/>
            <p:cNvGrpSpPr/>
            <p:nvPr/>
          </p:nvGrpSpPr>
          <p:grpSpPr>
            <a:xfrm rot="3122133">
              <a:off x="177243" y="1604664"/>
              <a:ext cx="174078" cy="174078"/>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0" name="TextBox 7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1" name="Group 71"/>
            <p:cNvGrpSpPr/>
            <p:nvPr/>
          </p:nvGrpSpPr>
          <p:grpSpPr>
            <a:xfrm rot="3122133">
              <a:off x="421573" y="1952738"/>
              <a:ext cx="174078" cy="174078"/>
              <a:chOff x="0" y="0"/>
              <a:chExt cx="812800" cy="812800"/>
            </a:xfrm>
          </p:grpSpPr>
          <p:sp>
            <p:nvSpPr>
              <p:cNvPr id="72" name="Freeform 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3" name="TextBox 7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4" name="Group 74"/>
            <p:cNvGrpSpPr/>
            <p:nvPr/>
          </p:nvGrpSpPr>
          <p:grpSpPr>
            <a:xfrm rot="3122133">
              <a:off x="401306" y="2197505"/>
              <a:ext cx="174078" cy="174078"/>
              <a:chOff x="0" y="0"/>
              <a:chExt cx="812800" cy="812800"/>
            </a:xfrm>
          </p:grpSpPr>
          <p:sp>
            <p:nvSpPr>
              <p:cNvPr id="75" name="Freeform 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6" name="TextBox 7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7" name="Group 77"/>
            <p:cNvGrpSpPr/>
            <p:nvPr/>
          </p:nvGrpSpPr>
          <p:grpSpPr>
            <a:xfrm rot="3122133">
              <a:off x="233898" y="2064328"/>
              <a:ext cx="174078" cy="174078"/>
              <a:chOff x="0" y="0"/>
              <a:chExt cx="812800" cy="812800"/>
            </a:xfrm>
          </p:grpSpPr>
          <p:sp>
            <p:nvSpPr>
              <p:cNvPr id="78" name="Freeform 7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9" name="TextBox 7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0" name="Group 80"/>
            <p:cNvGrpSpPr/>
            <p:nvPr/>
          </p:nvGrpSpPr>
          <p:grpSpPr>
            <a:xfrm rot="3122133">
              <a:off x="35126" y="1771806"/>
              <a:ext cx="174078" cy="174078"/>
              <a:chOff x="0" y="0"/>
              <a:chExt cx="812800" cy="812800"/>
            </a:xfrm>
          </p:grpSpPr>
          <p:sp>
            <p:nvSpPr>
              <p:cNvPr id="81" name="Freeform 8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2" name="TextBox 8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3" name="Group 83"/>
            <p:cNvGrpSpPr/>
            <p:nvPr/>
          </p:nvGrpSpPr>
          <p:grpSpPr>
            <a:xfrm>
              <a:off x="590032" y="2081801"/>
              <a:ext cx="174078" cy="174078"/>
              <a:chOff x="0" y="0"/>
              <a:chExt cx="812800" cy="812800"/>
            </a:xfrm>
          </p:grpSpPr>
          <p:sp>
            <p:nvSpPr>
              <p:cNvPr id="84" name="Freeform 8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5" name="TextBox 8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6" name="Group 86"/>
            <p:cNvGrpSpPr/>
            <p:nvPr/>
          </p:nvGrpSpPr>
          <p:grpSpPr>
            <a:xfrm rot="3579761">
              <a:off x="278244" y="1364699"/>
              <a:ext cx="174078" cy="174078"/>
              <a:chOff x="0" y="0"/>
              <a:chExt cx="812800" cy="812800"/>
            </a:xfrm>
          </p:grpSpPr>
          <p:sp>
            <p:nvSpPr>
              <p:cNvPr id="87" name="Freeform 8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8" name="TextBox 8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9" name="Group 89"/>
            <p:cNvGrpSpPr/>
            <p:nvPr/>
          </p:nvGrpSpPr>
          <p:grpSpPr>
            <a:xfrm rot="3579761">
              <a:off x="90535" y="1373703"/>
              <a:ext cx="174078" cy="174078"/>
              <a:chOff x="0" y="0"/>
              <a:chExt cx="812800" cy="812800"/>
            </a:xfrm>
          </p:grpSpPr>
          <p:sp>
            <p:nvSpPr>
              <p:cNvPr id="90" name="Freeform 9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1" name="TextBox 9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2" name="Group 92"/>
            <p:cNvGrpSpPr/>
            <p:nvPr/>
          </p:nvGrpSpPr>
          <p:grpSpPr>
            <a:xfrm rot="3579761">
              <a:off x="192772" y="1164867"/>
              <a:ext cx="174078" cy="174078"/>
              <a:chOff x="0" y="0"/>
              <a:chExt cx="812800" cy="812800"/>
            </a:xfrm>
          </p:grpSpPr>
          <p:sp>
            <p:nvSpPr>
              <p:cNvPr id="93" name="Freeform 9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4" name="TextBox 9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5" name="Group 95"/>
            <p:cNvGrpSpPr/>
            <p:nvPr/>
          </p:nvGrpSpPr>
          <p:grpSpPr>
            <a:xfrm rot="6701894">
              <a:off x="551997" y="665852"/>
              <a:ext cx="174078" cy="174078"/>
              <a:chOff x="0" y="0"/>
              <a:chExt cx="812800" cy="812800"/>
            </a:xfrm>
          </p:grpSpPr>
          <p:sp>
            <p:nvSpPr>
              <p:cNvPr id="96" name="Freeform 9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7" name="TextBox 9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8" name="Group 98"/>
            <p:cNvGrpSpPr/>
            <p:nvPr/>
          </p:nvGrpSpPr>
          <p:grpSpPr>
            <a:xfrm rot="6701894">
              <a:off x="355351" y="604973"/>
              <a:ext cx="174078" cy="174078"/>
              <a:chOff x="0" y="0"/>
              <a:chExt cx="812800" cy="812800"/>
            </a:xfrm>
          </p:grpSpPr>
          <p:sp>
            <p:nvSpPr>
              <p:cNvPr id="99" name="Freeform 9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0" name="TextBox 10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1" name="Group 101"/>
            <p:cNvGrpSpPr/>
            <p:nvPr/>
          </p:nvGrpSpPr>
          <p:grpSpPr>
            <a:xfrm rot="6701894">
              <a:off x="538707" y="437744"/>
              <a:ext cx="174078" cy="174078"/>
              <a:chOff x="0" y="0"/>
              <a:chExt cx="812800" cy="812800"/>
            </a:xfrm>
          </p:grpSpPr>
          <p:sp>
            <p:nvSpPr>
              <p:cNvPr id="102" name="Freeform 10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3" name="TextBox 10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104"/>
            <p:cNvGrpSpPr/>
            <p:nvPr/>
          </p:nvGrpSpPr>
          <p:grpSpPr>
            <a:xfrm rot="6701894">
              <a:off x="392487" y="852802"/>
              <a:ext cx="174078" cy="174078"/>
              <a:chOff x="0" y="0"/>
              <a:chExt cx="812800" cy="812800"/>
            </a:xfrm>
          </p:grpSpPr>
          <p:sp>
            <p:nvSpPr>
              <p:cNvPr id="105" name="Freeform 10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6" name="TextBox 10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7" name="Group 107"/>
            <p:cNvGrpSpPr/>
            <p:nvPr/>
          </p:nvGrpSpPr>
          <p:grpSpPr>
            <a:xfrm rot="6701894">
              <a:off x="171000" y="958939"/>
              <a:ext cx="174078" cy="174078"/>
              <a:chOff x="0" y="0"/>
              <a:chExt cx="812800" cy="812800"/>
            </a:xfrm>
          </p:grpSpPr>
          <p:sp>
            <p:nvSpPr>
              <p:cNvPr id="108" name="Freeform 10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9" name="TextBox 10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110"/>
            <p:cNvGrpSpPr/>
            <p:nvPr/>
          </p:nvGrpSpPr>
          <p:grpSpPr>
            <a:xfrm rot="6701894">
              <a:off x="201385" y="747188"/>
              <a:ext cx="174078" cy="174078"/>
              <a:chOff x="0" y="0"/>
              <a:chExt cx="812800" cy="812800"/>
            </a:xfrm>
          </p:grpSpPr>
          <p:sp>
            <p:nvSpPr>
              <p:cNvPr id="111" name="Freeform 1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2" name="TextBox 1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113"/>
            <p:cNvGrpSpPr/>
            <p:nvPr/>
          </p:nvGrpSpPr>
          <p:grpSpPr>
            <a:xfrm rot="6701894">
              <a:off x="322670" y="399509"/>
              <a:ext cx="174078" cy="174078"/>
              <a:chOff x="0" y="0"/>
              <a:chExt cx="812800" cy="812800"/>
            </a:xfrm>
          </p:grpSpPr>
          <p:sp>
            <p:nvSpPr>
              <p:cNvPr id="114" name="Freeform 1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5" name="TextBox 1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116"/>
            <p:cNvGrpSpPr/>
            <p:nvPr/>
          </p:nvGrpSpPr>
          <p:grpSpPr>
            <a:xfrm rot="3579761">
              <a:off x="366184" y="1063381"/>
              <a:ext cx="174078" cy="174078"/>
              <a:chOff x="0" y="0"/>
              <a:chExt cx="812800" cy="812800"/>
            </a:xfrm>
          </p:grpSpPr>
          <p:sp>
            <p:nvSpPr>
              <p:cNvPr id="117" name="Freeform 1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8" name="TextBox 1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9" name="Group 119"/>
            <p:cNvGrpSpPr/>
            <p:nvPr/>
          </p:nvGrpSpPr>
          <p:grpSpPr>
            <a:xfrm rot="8763607">
              <a:off x="2190110" y="2531725"/>
              <a:ext cx="174078" cy="174078"/>
              <a:chOff x="0" y="0"/>
              <a:chExt cx="812800" cy="812800"/>
            </a:xfrm>
          </p:grpSpPr>
          <p:sp>
            <p:nvSpPr>
              <p:cNvPr id="120" name="Freeform 1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1" name="TextBox 12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2" name="Group 122"/>
            <p:cNvGrpSpPr/>
            <p:nvPr/>
          </p:nvGrpSpPr>
          <p:grpSpPr>
            <a:xfrm rot="8763607">
              <a:off x="1787474" y="2450204"/>
              <a:ext cx="174078" cy="174078"/>
              <a:chOff x="0" y="0"/>
              <a:chExt cx="812800" cy="812800"/>
            </a:xfrm>
          </p:grpSpPr>
          <p:sp>
            <p:nvSpPr>
              <p:cNvPr id="123" name="Freeform 1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4" name="TextBox 12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5" name="Group 125"/>
            <p:cNvGrpSpPr/>
            <p:nvPr/>
          </p:nvGrpSpPr>
          <p:grpSpPr>
            <a:xfrm rot="8763607">
              <a:off x="2003339" y="2450204"/>
              <a:ext cx="174078" cy="174078"/>
              <a:chOff x="0" y="0"/>
              <a:chExt cx="812800" cy="812800"/>
            </a:xfrm>
          </p:grpSpPr>
          <p:sp>
            <p:nvSpPr>
              <p:cNvPr id="126" name="Freeform 1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7" name="TextBox 1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8" name="Group 128"/>
            <p:cNvGrpSpPr/>
            <p:nvPr/>
          </p:nvGrpSpPr>
          <p:grpSpPr>
            <a:xfrm rot="8763607">
              <a:off x="1717072" y="2652530"/>
              <a:ext cx="174078" cy="174078"/>
              <a:chOff x="0" y="0"/>
              <a:chExt cx="812800" cy="812800"/>
            </a:xfrm>
          </p:grpSpPr>
          <p:sp>
            <p:nvSpPr>
              <p:cNvPr id="129" name="Freeform 1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0" name="TextBox 13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1" name="Group 131"/>
            <p:cNvGrpSpPr/>
            <p:nvPr/>
          </p:nvGrpSpPr>
          <p:grpSpPr>
            <a:xfrm rot="8763607">
              <a:off x="1561966" y="2513610"/>
              <a:ext cx="174078" cy="174078"/>
              <a:chOff x="0" y="0"/>
              <a:chExt cx="812800" cy="812800"/>
            </a:xfrm>
          </p:grpSpPr>
          <p:sp>
            <p:nvSpPr>
              <p:cNvPr id="132" name="Freeform 1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3" name="TextBox 13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4" name="Group 134"/>
            <p:cNvGrpSpPr/>
            <p:nvPr/>
          </p:nvGrpSpPr>
          <p:grpSpPr>
            <a:xfrm rot="8763607">
              <a:off x="1475461" y="2687465"/>
              <a:ext cx="174078" cy="174078"/>
              <a:chOff x="0" y="0"/>
              <a:chExt cx="812800" cy="812800"/>
            </a:xfrm>
          </p:grpSpPr>
          <p:sp>
            <p:nvSpPr>
              <p:cNvPr id="135" name="Freeform 1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6" name="TextBox 13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7" name="Group 137"/>
            <p:cNvGrpSpPr/>
            <p:nvPr/>
          </p:nvGrpSpPr>
          <p:grpSpPr>
            <a:xfrm rot="8763607">
              <a:off x="2140723" y="2307298"/>
              <a:ext cx="174078" cy="174078"/>
              <a:chOff x="0" y="0"/>
              <a:chExt cx="812800" cy="812800"/>
            </a:xfrm>
          </p:grpSpPr>
          <p:sp>
            <p:nvSpPr>
              <p:cNvPr id="138" name="Freeform 13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9" name="TextBox 13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0" name="Group 140"/>
            <p:cNvGrpSpPr/>
            <p:nvPr/>
          </p:nvGrpSpPr>
          <p:grpSpPr>
            <a:xfrm rot="8763607">
              <a:off x="1949294" y="2634415"/>
              <a:ext cx="174078" cy="174078"/>
              <a:chOff x="0" y="0"/>
              <a:chExt cx="812800" cy="812800"/>
            </a:xfrm>
          </p:grpSpPr>
          <p:sp>
            <p:nvSpPr>
              <p:cNvPr id="141" name="Freeform 14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2" name="TextBox 14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3" name="Group 143"/>
            <p:cNvGrpSpPr/>
            <p:nvPr/>
          </p:nvGrpSpPr>
          <p:grpSpPr>
            <a:xfrm rot="-5400000">
              <a:off x="2470335" y="1962605"/>
              <a:ext cx="174078" cy="174078"/>
              <a:chOff x="0" y="0"/>
              <a:chExt cx="812800" cy="812800"/>
            </a:xfrm>
          </p:grpSpPr>
          <p:sp>
            <p:nvSpPr>
              <p:cNvPr id="144" name="Freeform 14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5" name="TextBox 14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6" name="Group 146"/>
            <p:cNvGrpSpPr/>
            <p:nvPr/>
          </p:nvGrpSpPr>
          <p:grpSpPr>
            <a:xfrm rot="-5400000">
              <a:off x="2644413" y="1846490"/>
              <a:ext cx="174078" cy="174078"/>
              <a:chOff x="0" y="0"/>
              <a:chExt cx="812800" cy="812800"/>
            </a:xfrm>
          </p:grpSpPr>
          <p:sp>
            <p:nvSpPr>
              <p:cNvPr id="147" name="Freeform 1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8" name="TextBox 14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9" name="Group 149"/>
            <p:cNvGrpSpPr/>
            <p:nvPr/>
          </p:nvGrpSpPr>
          <p:grpSpPr>
            <a:xfrm rot="-5400000">
              <a:off x="2636887" y="2049644"/>
              <a:ext cx="174078" cy="174078"/>
              <a:chOff x="0" y="0"/>
              <a:chExt cx="812800" cy="812800"/>
            </a:xfrm>
          </p:grpSpPr>
          <p:sp>
            <p:nvSpPr>
              <p:cNvPr id="150" name="Freeform 1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1" name="TextBox 15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2" name="Group 152"/>
            <p:cNvGrpSpPr/>
            <p:nvPr/>
          </p:nvGrpSpPr>
          <p:grpSpPr>
            <a:xfrm rot="-5400000">
              <a:off x="2829655" y="1706907"/>
              <a:ext cx="174078" cy="174078"/>
              <a:chOff x="0" y="0"/>
              <a:chExt cx="812800" cy="812800"/>
            </a:xfrm>
          </p:grpSpPr>
          <p:sp>
            <p:nvSpPr>
              <p:cNvPr id="153" name="Freeform 1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4" name="TextBox 15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5" name="Group 155"/>
            <p:cNvGrpSpPr/>
            <p:nvPr/>
          </p:nvGrpSpPr>
          <p:grpSpPr>
            <a:xfrm rot="-5400000">
              <a:off x="2617248" y="1644180"/>
              <a:ext cx="174078" cy="174078"/>
              <a:chOff x="0" y="0"/>
              <a:chExt cx="812800" cy="812800"/>
            </a:xfrm>
          </p:grpSpPr>
          <p:sp>
            <p:nvSpPr>
              <p:cNvPr id="156" name="Freeform 15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7" name="TextBox 15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8" name="Group 158"/>
            <p:cNvGrpSpPr/>
            <p:nvPr/>
          </p:nvGrpSpPr>
          <p:grpSpPr>
            <a:xfrm rot="-5400000">
              <a:off x="2443169" y="2178245"/>
              <a:ext cx="174078" cy="174078"/>
              <a:chOff x="0" y="0"/>
              <a:chExt cx="812800" cy="812800"/>
            </a:xfrm>
          </p:grpSpPr>
          <p:sp>
            <p:nvSpPr>
              <p:cNvPr id="159" name="Freeform 15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0" name="TextBox 16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1" name="Group 161"/>
            <p:cNvGrpSpPr/>
            <p:nvPr/>
          </p:nvGrpSpPr>
          <p:grpSpPr>
            <a:xfrm rot="-2277866">
              <a:off x="2357948" y="2366971"/>
              <a:ext cx="174078" cy="174078"/>
              <a:chOff x="0" y="0"/>
              <a:chExt cx="812800" cy="812800"/>
            </a:xfrm>
          </p:grpSpPr>
          <p:sp>
            <p:nvSpPr>
              <p:cNvPr id="162" name="Freeform 1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3" name="TextBox 16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4" name="Group 164"/>
            <p:cNvGrpSpPr/>
            <p:nvPr/>
          </p:nvGrpSpPr>
          <p:grpSpPr>
            <a:xfrm rot="3363607">
              <a:off x="2765219" y="1499063"/>
              <a:ext cx="174078" cy="174078"/>
              <a:chOff x="0" y="0"/>
              <a:chExt cx="812800" cy="812800"/>
            </a:xfrm>
          </p:grpSpPr>
          <p:sp>
            <p:nvSpPr>
              <p:cNvPr id="165" name="Freeform 1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6" name="TextBox 16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7" name="Group 167"/>
            <p:cNvGrpSpPr/>
            <p:nvPr/>
          </p:nvGrpSpPr>
          <p:grpSpPr>
            <a:xfrm rot="-5400000">
              <a:off x="2644413" y="2255879"/>
              <a:ext cx="174078" cy="174078"/>
              <a:chOff x="0" y="0"/>
              <a:chExt cx="812800" cy="812800"/>
            </a:xfrm>
          </p:grpSpPr>
          <p:sp>
            <p:nvSpPr>
              <p:cNvPr id="168" name="Freeform 1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9" name="TextBox 16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0" name="Group 170"/>
            <p:cNvGrpSpPr/>
            <p:nvPr/>
          </p:nvGrpSpPr>
          <p:grpSpPr>
            <a:xfrm rot="7366630">
              <a:off x="777498" y="404356"/>
              <a:ext cx="174078" cy="174078"/>
              <a:chOff x="0" y="0"/>
              <a:chExt cx="812800" cy="812800"/>
            </a:xfrm>
          </p:grpSpPr>
          <p:sp>
            <p:nvSpPr>
              <p:cNvPr id="171" name="Freeform 1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2" name="TextBox 17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3" name="Group 173"/>
            <p:cNvGrpSpPr/>
            <p:nvPr/>
          </p:nvGrpSpPr>
          <p:grpSpPr>
            <a:xfrm rot="7366630">
              <a:off x="684584" y="241008"/>
              <a:ext cx="174078" cy="174078"/>
              <a:chOff x="0" y="0"/>
              <a:chExt cx="812800" cy="812800"/>
            </a:xfrm>
          </p:grpSpPr>
          <p:sp>
            <p:nvSpPr>
              <p:cNvPr id="174" name="Freeform 1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5" name="TextBox 17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6" name="Group 176"/>
            <p:cNvGrpSpPr/>
            <p:nvPr/>
          </p:nvGrpSpPr>
          <p:grpSpPr>
            <a:xfrm rot="7366630">
              <a:off x="917080" y="237756"/>
              <a:ext cx="174078" cy="174078"/>
              <a:chOff x="0" y="0"/>
              <a:chExt cx="812800" cy="812800"/>
            </a:xfrm>
          </p:grpSpPr>
          <p:sp>
            <p:nvSpPr>
              <p:cNvPr id="177" name="Freeform 1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8" name="TextBox 17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9" name="Group 179"/>
            <p:cNvGrpSpPr/>
            <p:nvPr/>
          </p:nvGrpSpPr>
          <p:grpSpPr>
            <a:xfrm rot="10488763">
              <a:off x="1524602" y="332495"/>
              <a:ext cx="174078" cy="174078"/>
              <a:chOff x="0" y="0"/>
              <a:chExt cx="812800" cy="812800"/>
            </a:xfrm>
          </p:grpSpPr>
          <p:sp>
            <p:nvSpPr>
              <p:cNvPr id="180" name="Freeform 1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1" name="TextBox 18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2" name="Group 182"/>
            <p:cNvGrpSpPr/>
            <p:nvPr/>
          </p:nvGrpSpPr>
          <p:grpSpPr>
            <a:xfrm rot="10488763">
              <a:off x="1489975" y="129573"/>
              <a:ext cx="174078" cy="174078"/>
              <a:chOff x="0" y="0"/>
              <a:chExt cx="812800" cy="812800"/>
            </a:xfrm>
          </p:grpSpPr>
          <p:sp>
            <p:nvSpPr>
              <p:cNvPr id="183" name="Freeform 1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4" name="TextBox 18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5" name="Group 185"/>
            <p:cNvGrpSpPr/>
            <p:nvPr/>
          </p:nvGrpSpPr>
          <p:grpSpPr>
            <a:xfrm rot="10488763">
              <a:off x="1722044" y="217489"/>
              <a:ext cx="174078" cy="174078"/>
              <a:chOff x="0" y="0"/>
              <a:chExt cx="812800" cy="812800"/>
            </a:xfrm>
          </p:grpSpPr>
          <p:sp>
            <p:nvSpPr>
              <p:cNvPr id="186" name="Freeform 1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7" name="TextBox 18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8" name="Group 188"/>
            <p:cNvGrpSpPr/>
            <p:nvPr/>
          </p:nvGrpSpPr>
          <p:grpSpPr>
            <a:xfrm rot="10488763">
              <a:off x="1285727" y="274766"/>
              <a:ext cx="174078" cy="174078"/>
              <a:chOff x="0" y="0"/>
              <a:chExt cx="812800" cy="812800"/>
            </a:xfrm>
          </p:grpSpPr>
          <p:sp>
            <p:nvSpPr>
              <p:cNvPr id="189" name="Freeform 1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0" name="TextBox 19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1" name="Group 191"/>
            <p:cNvGrpSpPr/>
            <p:nvPr/>
          </p:nvGrpSpPr>
          <p:grpSpPr>
            <a:xfrm rot="10488763">
              <a:off x="1090904" y="125215"/>
              <a:ext cx="174078" cy="174078"/>
              <a:chOff x="0" y="0"/>
              <a:chExt cx="812800" cy="812800"/>
            </a:xfrm>
          </p:grpSpPr>
          <p:sp>
            <p:nvSpPr>
              <p:cNvPr id="192" name="Freeform 19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3" name="TextBox 19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4" name="Group 194"/>
            <p:cNvGrpSpPr/>
            <p:nvPr/>
          </p:nvGrpSpPr>
          <p:grpSpPr>
            <a:xfrm rot="10488763">
              <a:off x="1293507" y="56561"/>
              <a:ext cx="174078" cy="174078"/>
              <a:chOff x="0" y="0"/>
              <a:chExt cx="812800" cy="812800"/>
            </a:xfrm>
          </p:grpSpPr>
          <p:sp>
            <p:nvSpPr>
              <p:cNvPr id="195" name="Freeform 19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6" name="TextBox 19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7" name="Group 197"/>
            <p:cNvGrpSpPr/>
            <p:nvPr/>
          </p:nvGrpSpPr>
          <p:grpSpPr>
            <a:xfrm rot="10488763">
              <a:off x="1658452" y="7513"/>
              <a:ext cx="174078" cy="174078"/>
              <a:chOff x="0" y="0"/>
              <a:chExt cx="812800" cy="812800"/>
            </a:xfrm>
          </p:grpSpPr>
          <p:sp>
            <p:nvSpPr>
              <p:cNvPr id="198" name="Freeform 19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9" name="TextBox 19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0" name="Group 200"/>
            <p:cNvGrpSpPr/>
            <p:nvPr/>
          </p:nvGrpSpPr>
          <p:grpSpPr>
            <a:xfrm rot="7366630">
              <a:off x="1086015" y="346532"/>
              <a:ext cx="174078" cy="174078"/>
              <a:chOff x="0" y="0"/>
              <a:chExt cx="812800" cy="812800"/>
            </a:xfrm>
          </p:grpSpPr>
          <p:sp>
            <p:nvSpPr>
              <p:cNvPr id="201" name="Freeform 20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2" name="TextBox 20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3" name="Group 203"/>
            <p:cNvGrpSpPr/>
            <p:nvPr/>
          </p:nvGrpSpPr>
          <p:grpSpPr>
            <a:xfrm rot="890330">
              <a:off x="2182131" y="260121"/>
              <a:ext cx="174078" cy="174078"/>
              <a:chOff x="0" y="0"/>
              <a:chExt cx="812800" cy="812800"/>
            </a:xfrm>
          </p:grpSpPr>
          <p:sp>
            <p:nvSpPr>
              <p:cNvPr id="204" name="Freeform 20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5" name="TextBox 20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6" name="Group 206"/>
            <p:cNvGrpSpPr/>
            <p:nvPr/>
          </p:nvGrpSpPr>
          <p:grpSpPr>
            <a:xfrm rot="890330">
              <a:off x="2386139" y="616691"/>
              <a:ext cx="174078" cy="174078"/>
              <a:chOff x="0" y="0"/>
              <a:chExt cx="812800" cy="812800"/>
            </a:xfrm>
          </p:grpSpPr>
          <p:sp>
            <p:nvSpPr>
              <p:cNvPr id="207" name="Freeform 20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8" name="TextBox 20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9" name="Group 209"/>
            <p:cNvGrpSpPr/>
            <p:nvPr/>
          </p:nvGrpSpPr>
          <p:grpSpPr>
            <a:xfrm rot="890330">
              <a:off x="2243890" y="454324"/>
              <a:ext cx="174078" cy="174078"/>
              <a:chOff x="0" y="0"/>
              <a:chExt cx="812800" cy="812800"/>
            </a:xfrm>
          </p:grpSpPr>
          <p:sp>
            <p:nvSpPr>
              <p:cNvPr id="210" name="Freeform 2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1" name="TextBox 2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2" name="Group 212"/>
            <p:cNvGrpSpPr/>
            <p:nvPr/>
          </p:nvGrpSpPr>
          <p:grpSpPr>
            <a:xfrm rot="890330">
              <a:off x="2584715" y="536318"/>
              <a:ext cx="174078" cy="174078"/>
              <a:chOff x="0" y="0"/>
              <a:chExt cx="812800" cy="812800"/>
            </a:xfrm>
          </p:grpSpPr>
          <p:sp>
            <p:nvSpPr>
              <p:cNvPr id="213" name="Freeform 2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4" name="TextBox 2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5" name="Group 215"/>
            <p:cNvGrpSpPr/>
            <p:nvPr/>
          </p:nvGrpSpPr>
          <p:grpSpPr>
            <a:xfrm rot="890330">
              <a:off x="2576762" y="718025"/>
              <a:ext cx="174078" cy="174078"/>
              <a:chOff x="0" y="0"/>
              <a:chExt cx="812800" cy="812800"/>
            </a:xfrm>
          </p:grpSpPr>
          <p:sp>
            <p:nvSpPr>
              <p:cNvPr id="216" name="Freeform 2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7" name="TextBox 2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8" name="Group 218"/>
            <p:cNvGrpSpPr/>
            <p:nvPr/>
          </p:nvGrpSpPr>
          <p:grpSpPr>
            <a:xfrm rot="890330">
              <a:off x="2765219" y="800959"/>
              <a:ext cx="174078" cy="174078"/>
              <a:chOff x="0" y="0"/>
              <a:chExt cx="812800" cy="812800"/>
            </a:xfrm>
          </p:grpSpPr>
          <p:sp>
            <p:nvSpPr>
              <p:cNvPr id="219" name="Freeform 2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0" name="TextBox 2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1" name="Group 221"/>
            <p:cNvGrpSpPr/>
            <p:nvPr/>
          </p:nvGrpSpPr>
          <p:grpSpPr>
            <a:xfrm rot="890330">
              <a:off x="2418062" y="373585"/>
              <a:ext cx="174078" cy="174078"/>
              <a:chOff x="0" y="0"/>
              <a:chExt cx="812800" cy="812800"/>
            </a:xfrm>
          </p:grpSpPr>
          <p:sp>
            <p:nvSpPr>
              <p:cNvPr id="222" name="Freeform 2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3" name="TextBox 2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4" name="Group 224"/>
            <p:cNvGrpSpPr/>
            <p:nvPr/>
          </p:nvGrpSpPr>
          <p:grpSpPr>
            <a:xfrm rot="-10151144">
              <a:off x="1947608" y="242445"/>
              <a:ext cx="174078" cy="174078"/>
              <a:chOff x="0" y="0"/>
              <a:chExt cx="812800" cy="812800"/>
            </a:xfrm>
          </p:grpSpPr>
          <p:sp>
            <p:nvSpPr>
              <p:cNvPr id="225" name="Freeform 2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6" name="TextBox 2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7" name="Group 227"/>
            <p:cNvGrpSpPr/>
            <p:nvPr/>
          </p:nvGrpSpPr>
          <p:grpSpPr>
            <a:xfrm rot="890330">
              <a:off x="2549597" y="925750"/>
              <a:ext cx="174078" cy="174078"/>
              <a:chOff x="0" y="0"/>
              <a:chExt cx="812800" cy="812800"/>
            </a:xfrm>
          </p:grpSpPr>
          <p:sp>
            <p:nvSpPr>
              <p:cNvPr id="228" name="Freeform 2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9" name="TextBox 2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0" name="Group 230"/>
            <p:cNvGrpSpPr/>
            <p:nvPr/>
          </p:nvGrpSpPr>
          <p:grpSpPr>
            <a:xfrm rot="-5400000">
              <a:off x="2829655" y="1213071"/>
              <a:ext cx="174078" cy="174078"/>
              <a:chOff x="0" y="0"/>
              <a:chExt cx="812800" cy="812800"/>
            </a:xfrm>
          </p:grpSpPr>
          <p:sp>
            <p:nvSpPr>
              <p:cNvPr id="231" name="Freeform 2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2" name="TextBox 2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3" name="Group 233"/>
            <p:cNvGrpSpPr/>
            <p:nvPr/>
          </p:nvGrpSpPr>
          <p:grpSpPr>
            <a:xfrm rot="-5400000">
              <a:off x="2617248" y="1150343"/>
              <a:ext cx="174078" cy="174078"/>
              <a:chOff x="0" y="0"/>
              <a:chExt cx="812800" cy="812800"/>
            </a:xfrm>
          </p:grpSpPr>
          <p:sp>
            <p:nvSpPr>
              <p:cNvPr id="234" name="Freeform 2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5" name="TextBox 23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6" name="Group 236"/>
            <p:cNvGrpSpPr/>
            <p:nvPr/>
          </p:nvGrpSpPr>
          <p:grpSpPr>
            <a:xfrm rot="3363607">
              <a:off x="2765219" y="1005226"/>
              <a:ext cx="174078" cy="174078"/>
              <a:chOff x="0" y="0"/>
              <a:chExt cx="812800" cy="812800"/>
            </a:xfrm>
          </p:grpSpPr>
          <p:sp>
            <p:nvSpPr>
              <p:cNvPr id="237" name="Freeform 2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8" name="TextBox 23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9" name="Group 239"/>
            <p:cNvGrpSpPr/>
            <p:nvPr/>
          </p:nvGrpSpPr>
          <p:grpSpPr>
            <a:xfrm rot="3363607">
              <a:off x="2636887" y="1366422"/>
              <a:ext cx="174078" cy="174078"/>
              <a:chOff x="0" y="0"/>
              <a:chExt cx="812800" cy="812800"/>
            </a:xfrm>
          </p:grpSpPr>
          <p:sp>
            <p:nvSpPr>
              <p:cNvPr id="240" name="Freeform 2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41" name="TextBox 24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242" name="Group 242"/>
          <p:cNvGrpSpPr/>
          <p:nvPr/>
        </p:nvGrpSpPr>
        <p:grpSpPr>
          <a:xfrm>
            <a:off x="2479211" y="8188013"/>
            <a:ext cx="866657" cy="866657"/>
            <a:chOff x="0" y="0"/>
            <a:chExt cx="812800" cy="812800"/>
          </a:xfrm>
        </p:grpSpPr>
        <p:sp>
          <p:nvSpPr>
            <p:cNvPr id="243" name="Freeform 2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44" name="TextBox 244"/>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45" name="Freeform 245"/>
          <p:cNvSpPr/>
          <p:nvPr/>
        </p:nvSpPr>
        <p:spPr>
          <a:xfrm>
            <a:off x="2679142" y="8391158"/>
            <a:ext cx="472282" cy="469330"/>
          </a:xfrm>
          <a:custGeom>
            <a:avLst/>
            <a:gdLst/>
            <a:ahLst/>
            <a:cxnLst/>
            <a:rect l="l" t="t" r="r" b="b"/>
            <a:pathLst>
              <a:path w="472282" h="469330">
                <a:moveTo>
                  <a:pt x="0" y="0"/>
                </a:moveTo>
                <a:lnTo>
                  <a:pt x="472281" y="0"/>
                </a:lnTo>
                <a:lnTo>
                  <a:pt x="472281" y="469330"/>
                </a:lnTo>
                <a:lnTo>
                  <a:pt x="0" y="469330"/>
                </a:lnTo>
                <a:lnTo>
                  <a:pt x="0" y="0"/>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sp>
      <p:grpSp>
        <p:nvGrpSpPr>
          <p:cNvPr id="246" name="Group 246"/>
          <p:cNvGrpSpPr/>
          <p:nvPr/>
        </p:nvGrpSpPr>
        <p:grpSpPr>
          <a:xfrm>
            <a:off x="2475374" y="4206873"/>
            <a:ext cx="862428" cy="862428"/>
            <a:chOff x="0" y="0"/>
            <a:chExt cx="812800" cy="812800"/>
          </a:xfrm>
        </p:grpSpPr>
        <p:sp>
          <p:nvSpPr>
            <p:cNvPr id="247" name="Freeform 2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48" name="TextBox 248"/>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49" name="Freeform 249"/>
          <p:cNvSpPr/>
          <p:nvPr/>
        </p:nvSpPr>
        <p:spPr>
          <a:xfrm>
            <a:off x="2679142" y="4403000"/>
            <a:ext cx="454892" cy="470173"/>
          </a:xfrm>
          <a:custGeom>
            <a:avLst/>
            <a:gdLst/>
            <a:ahLst/>
            <a:cxnLst/>
            <a:rect l="l" t="t" r="r" b="b"/>
            <a:pathLst>
              <a:path w="454892" h="470173">
                <a:moveTo>
                  <a:pt x="0" y="0"/>
                </a:moveTo>
                <a:lnTo>
                  <a:pt x="454892" y="0"/>
                </a:lnTo>
                <a:lnTo>
                  <a:pt x="454892" y="470173"/>
                </a:lnTo>
                <a:lnTo>
                  <a:pt x="0" y="4701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50" name="Group 250"/>
          <p:cNvGrpSpPr/>
          <p:nvPr/>
        </p:nvGrpSpPr>
        <p:grpSpPr>
          <a:xfrm>
            <a:off x="1405099" y="6306274"/>
            <a:ext cx="866657" cy="866657"/>
            <a:chOff x="0" y="0"/>
            <a:chExt cx="812800" cy="812800"/>
          </a:xfrm>
        </p:grpSpPr>
        <p:sp>
          <p:nvSpPr>
            <p:cNvPr id="251" name="Freeform 2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52" name="TextBox 252"/>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53" name="Freeform 253"/>
          <p:cNvSpPr/>
          <p:nvPr/>
        </p:nvSpPr>
        <p:spPr>
          <a:xfrm>
            <a:off x="1590093" y="6540004"/>
            <a:ext cx="496670" cy="399198"/>
          </a:xfrm>
          <a:custGeom>
            <a:avLst/>
            <a:gdLst/>
            <a:ahLst/>
            <a:cxnLst/>
            <a:rect l="l" t="t" r="r" b="b"/>
            <a:pathLst>
              <a:path w="496670" h="399198">
                <a:moveTo>
                  <a:pt x="0" y="0"/>
                </a:moveTo>
                <a:lnTo>
                  <a:pt x="496670" y="0"/>
                </a:lnTo>
                <a:lnTo>
                  <a:pt x="496670" y="399198"/>
                </a:lnTo>
                <a:lnTo>
                  <a:pt x="0" y="3991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54" name="Freeform 254"/>
          <p:cNvSpPr/>
          <p:nvPr/>
        </p:nvSpPr>
        <p:spPr>
          <a:xfrm>
            <a:off x="9882066" y="1719497"/>
            <a:ext cx="1387952" cy="1602253"/>
          </a:xfrm>
          <a:custGeom>
            <a:avLst/>
            <a:gdLst/>
            <a:ahLst/>
            <a:cxnLst/>
            <a:rect l="l" t="t" r="r" b="b"/>
            <a:pathLst>
              <a:path w="1387952" h="1602253">
                <a:moveTo>
                  <a:pt x="0" y="0"/>
                </a:moveTo>
                <a:lnTo>
                  <a:pt x="1387952" y="0"/>
                </a:lnTo>
                <a:lnTo>
                  <a:pt x="1387952" y="1602253"/>
                </a:lnTo>
                <a:lnTo>
                  <a:pt x="0" y="1602253"/>
                </a:lnTo>
                <a:lnTo>
                  <a:pt x="0" y="0"/>
                </a:lnTo>
                <a:close/>
              </a:path>
            </a:pathLst>
          </a:custGeom>
          <a: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p:spPr>
      </p:sp>
      <p:sp>
        <p:nvSpPr>
          <p:cNvPr id="255" name="Freeform 255"/>
          <p:cNvSpPr/>
          <p:nvPr/>
        </p:nvSpPr>
        <p:spPr>
          <a:xfrm>
            <a:off x="10431383" y="3463452"/>
            <a:ext cx="289319" cy="563152"/>
          </a:xfrm>
          <a:custGeom>
            <a:avLst/>
            <a:gdLst/>
            <a:ahLst/>
            <a:cxnLst/>
            <a:rect l="l" t="t" r="r" b="b"/>
            <a:pathLst>
              <a:path w="289319" h="563152">
                <a:moveTo>
                  <a:pt x="0" y="0"/>
                </a:moveTo>
                <a:lnTo>
                  <a:pt x="289319" y="0"/>
                </a:lnTo>
                <a:lnTo>
                  <a:pt x="289319" y="563152"/>
                </a:lnTo>
                <a:lnTo>
                  <a:pt x="0" y="563152"/>
                </a:lnTo>
                <a:lnTo>
                  <a:pt x="0" y="0"/>
                </a:lnTo>
                <a:close/>
              </a:path>
            </a:pathLst>
          </a:custGeom>
          <a: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p:spPr>
      </p:sp>
      <p:grpSp>
        <p:nvGrpSpPr>
          <p:cNvPr id="256" name="Group 256"/>
          <p:cNvGrpSpPr/>
          <p:nvPr/>
        </p:nvGrpSpPr>
        <p:grpSpPr>
          <a:xfrm>
            <a:off x="9997231" y="4893119"/>
            <a:ext cx="1157621" cy="1157621"/>
            <a:chOff x="0" y="0"/>
            <a:chExt cx="812800" cy="812800"/>
          </a:xfrm>
        </p:grpSpPr>
        <p:sp>
          <p:nvSpPr>
            <p:cNvPr id="257" name="Freeform 2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58" name="TextBox 258"/>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59" name="Freeform 259"/>
          <p:cNvSpPr/>
          <p:nvPr/>
        </p:nvSpPr>
        <p:spPr>
          <a:xfrm>
            <a:off x="10243898" y="5208034"/>
            <a:ext cx="664288" cy="527790"/>
          </a:xfrm>
          <a:custGeom>
            <a:avLst/>
            <a:gdLst/>
            <a:ahLst/>
            <a:cxnLst/>
            <a:rect l="l" t="t" r="r" b="b"/>
            <a:pathLst>
              <a:path w="664288" h="527790">
                <a:moveTo>
                  <a:pt x="0" y="0"/>
                </a:moveTo>
                <a:lnTo>
                  <a:pt x="664288" y="0"/>
                </a:lnTo>
                <a:lnTo>
                  <a:pt x="664288" y="527791"/>
                </a:lnTo>
                <a:lnTo>
                  <a:pt x="0" y="52779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60" name="Freeform 260"/>
          <p:cNvSpPr/>
          <p:nvPr/>
        </p:nvSpPr>
        <p:spPr>
          <a:xfrm>
            <a:off x="3409239" y="4577074"/>
            <a:ext cx="409229" cy="122025"/>
          </a:xfrm>
          <a:custGeom>
            <a:avLst/>
            <a:gdLst/>
            <a:ahLst/>
            <a:cxnLst/>
            <a:rect l="l" t="t" r="r" b="b"/>
            <a:pathLst>
              <a:path w="409229" h="122025">
                <a:moveTo>
                  <a:pt x="0" y="0"/>
                </a:moveTo>
                <a:lnTo>
                  <a:pt x="409229" y="0"/>
                </a:lnTo>
                <a:lnTo>
                  <a:pt x="409229" y="122025"/>
                </a:lnTo>
                <a:lnTo>
                  <a:pt x="0" y="122025"/>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1" name="Freeform 261"/>
          <p:cNvSpPr/>
          <p:nvPr/>
        </p:nvSpPr>
        <p:spPr>
          <a:xfrm rot="-3317308">
            <a:off x="3113480" y="4024701"/>
            <a:ext cx="409229" cy="122025"/>
          </a:xfrm>
          <a:custGeom>
            <a:avLst/>
            <a:gdLst/>
            <a:ahLst/>
            <a:cxnLst/>
            <a:rect l="l" t="t" r="r" b="b"/>
            <a:pathLst>
              <a:path w="409229" h="122025">
                <a:moveTo>
                  <a:pt x="0" y="0"/>
                </a:moveTo>
                <a:lnTo>
                  <a:pt x="409228" y="0"/>
                </a:lnTo>
                <a:lnTo>
                  <a:pt x="409228" y="122024"/>
                </a:lnTo>
                <a:lnTo>
                  <a:pt x="0" y="122024"/>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2" name="Freeform 262"/>
          <p:cNvSpPr/>
          <p:nvPr/>
        </p:nvSpPr>
        <p:spPr>
          <a:xfrm rot="-7947523">
            <a:off x="2250282" y="4065312"/>
            <a:ext cx="409229" cy="122025"/>
          </a:xfrm>
          <a:custGeom>
            <a:avLst/>
            <a:gdLst/>
            <a:ahLst/>
            <a:cxnLst/>
            <a:rect l="l" t="t" r="r" b="b"/>
            <a:pathLst>
              <a:path w="409229" h="122025">
                <a:moveTo>
                  <a:pt x="0" y="0"/>
                </a:moveTo>
                <a:lnTo>
                  <a:pt x="409228" y="0"/>
                </a:lnTo>
                <a:lnTo>
                  <a:pt x="409228" y="122024"/>
                </a:lnTo>
                <a:lnTo>
                  <a:pt x="0" y="122024"/>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3" name="Freeform 263"/>
          <p:cNvSpPr/>
          <p:nvPr/>
        </p:nvSpPr>
        <p:spPr>
          <a:xfrm rot="1014304">
            <a:off x="3916864" y="4010370"/>
            <a:ext cx="1871673" cy="1167456"/>
          </a:xfrm>
          <a:custGeom>
            <a:avLst/>
            <a:gdLst/>
            <a:ahLst/>
            <a:cxnLst/>
            <a:rect l="l" t="t" r="r" b="b"/>
            <a:pathLst>
              <a:path w="1871673" h="1167456">
                <a:moveTo>
                  <a:pt x="0" y="0"/>
                </a:moveTo>
                <a:lnTo>
                  <a:pt x="1871673" y="0"/>
                </a:lnTo>
                <a:lnTo>
                  <a:pt x="1871673" y="1167457"/>
                </a:lnTo>
                <a:lnTo>
                  <a:pt x="0" y="1167457"/>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64" name="Freeform 264"/>
          <p:cNvSpPr/>
          <p:nvPr/>
        </p:nvSpPr>
        <p:spPr>
          <a:xfrm rot="1014304">
            <a:off x="752356" y="2848766"/>
            <a:ext cx="1871673" cy="1167456"/>
          </a:xfrm>
          <a:custGeom>
            <a:avLst/>
            <a:gdLst/>
            <a:ahLst/>
            <a:cxnLst/>
            <a:rect l="l" t="t" r="r" b="b"/>
            <a:pathLst>
              <a:path w="1871673" h="1167456">
                <a:moveTo>
                  <a:pt x="0" y="0"/>
                </a:moveTo>
                <a:lnTo>
                  <a:pt x="1871673" y="0"/>
                </a:lnTo>
                <a:lnTo>
                  <a:pt x="1871673" y="1167456"/>
                </a:lnTo>
                <a:lnTo>
                  <a:pt x="0" y="1167456"/>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65" name="Freeform 265"/>
          <p:cNvSpPr/>
          <p:nvPr/>
        </p:nvSpPr>
        <p:spPr>
          <a:xfrm rot="1014304">
            <a:off x="2882631" y="2738021"/>
            <a:ext cx="1871673" cy="1167456"/>
          </a:xfrm>
          <a:custGeom>
            <a:avLst/>
            <a:gdLst/>
            <a:ahLst/>
            <a:cxnLst/>
            <a:rect l="l" t="t" r="r" b="b"/>
            <a:pathLst>
              <a:path w="1871673" h="1167456">
                <a:moveTo>
                  <a:pt x="0" y="0"/>
                </a:moveTo>
                <a:lnTo>
                  <a:pt x="1871673" y="0"/>
                </a:lnTo>
                <a:lnTo>
                  <a:pt x="1871673" y="1167457"/>
                </a:lnTo>
                <a:lnTo>
                  <a:pt x="0" y="1167457"/>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66" name="Freeform 266"/>
          <p:cNvSpPr/>
          <p:nvPr/>
        </p:nvSpPr>
        <p:spPr>
          <a:xfrm rot="-3317308">
            <a:off x="16174072" y="5786786"/>
            <a:ext cx="409229" cy="122025"/>
          </a:xfrm>
          <a:custGeom>
            <a:avLst/>
            <a:gdLst/>
            <a:ahLst/>
            <a:cxnLst/>
            <a:rect l="l" t="t" r="r" b="b"/>
            <a:pathLst>
              <a:path w="409229" h="122025">
                <a:moveTo>
                  <a:pt x="0" y="0"/>
                </a:moveTo>
                <a:lnTo>
                  <a:pt x="409229" y="0"/>
                </a:lnTo>
                <a:lnTo>
                  <a:pt x="409229" y="122024"/>
                </a:lnTo>
                <a:lnTo>
                  <a:pt x="0" y="122024"/>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7" name="Freeform 267"/>
          <p:cNvSpPr/>
          <p:nvPr/>
        </p:nvSpPr>
        <p:spPr>
          <a:xfrm rot="-5399999">
            <a:off x="14882948" y="5748185"/>
            <a:ext cx="409229" cy="122025"/>
          </a:xfrm>
          <a:custGeom>
            <a:avLst/>
            <a:gdLst/>
            <a:ahLst/>
            <a:cxnLst/>
            <a:rect l="l" t="t" r="r" b="b"/>
            <a:pathLst>
              <a:path w="409229" h="122025">
                <a:moveTo>
                  <a:pt x="0" y="0"/>
                </a:moveTo>
                <a:lnTo>
                  <a:pt x="409229" y="0"/>
                </a:lnTo>
                <a:lnTo>
                  <a:pt x="409229" y="122024"/>
                </a:lnTo>
                <a:lnTo>
                  <a:pt x="0" y="122024"/>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8" name="Freeform 268"/>
          <p:cNvSpPr/>
          <p:nvPr/>
        </p:nvSpPr>
        <p:spPr>
          <a:xfrm rot="-7756124">
            <a:off x="13591390" y="5799909"/>
            <a:ext cx="409229" cy="122025"/>
          </a:xfrm>
          <a:custGeom>
            <a:avLst/>
            <a:gdLst/>
            <a:ahLst/>
            <a:cxnLst/>
            <a:rect l="l" t="t" r="r" b="b"/>
            <a:pathLst>
              <a:path w="409229" h="122025">
                <a:moveTo>
                  <a:pt x="0" y="0"/>
                </a:moveTo>
                <a:lnTo>
                  <a:pt x="409229" y="0"/>
                </a:lnTo>
                <a:lnTo>
                  <a:pt x="409229" y="122025"/>
                </a:lnTo>
                <a:lnTo>
                  <a:pt x="0" y="122025"/>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9" name="Freeform 269"/>
          <p:cNvSpPr/>
          <p:nvPr/>
        </p:nvSpPr>
        <p:spPr>
          <a:xfrm rot="1014304">
            <a:off x="15919300" y="4567797"/>
            <a:ext cx="1549419" cy="966450"/>
          </a:xfrm>
          <a:custGeom>
            <a:avLst/>
            <a:gdLst/>
            <a:ahLst/>
            <a:cxnLst/>
            <a:rect l="l" t="t" r="r" b="b"/>
            <a:pathLst>
              <a:path w="1549419" h="966450">
                <a:moveTo>
                  <a:pt x="0" y="0"/>
                </a:moveTo>
                <a:lnTo>
                  <a:pt x="1549419" y="0"/>
                </a:lnTo>
                <a:lnTo>
                  <a:pt x="1549419" y="966450"/>
                </a:lnTo>
                <a:lnTo>
                  <a:pt x="0" y="966450"/>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0" name="Freeform 270"/>
          <p:cNvSpPr/>
          <p:nvPr/>
        </p:nvSpPr>
        <p:spPr>
          <a:xfrm rot="1014304">
            <a:off x="14302140" y="4576252"/>
            <a:ext cx="1549419" cy="966450"/>
          </a:xfrm>
          <a:custGeom>
            <a:avLst/>
            <a:gdLst/>
            <a:ahLst/>
            <a:cxnLst/>
            <a:rect l="l" t="t" r="r" b="b"/>
            <a:pathLst>
              <a:path w="1549419" h="966450">
                <a:moveTo>
                  <a:pt x="0" y="0"/>
                </a:moveTo>
                <a:lnTo>
                  <a:pt x="1549419" y="0"/>
                </a:lnTo>
                <a:lnTo>
                  <a:pt x="1549419" y="966450"/>
                </a:lnTo>
                <a:lnTo>
                  <a:pt x="0" y="966450"/>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1" name="Freeform 271"/>
          <p:cNvSpPr/>
          <p:nvPr/>
        </p:nvSpPr>
        <p:spPr>
          <a:xfrm rot="1014304">
            <a:off x="12687153" y="4638353"/>
            <a:ext cx="1549419" cy="966450"/>
          </a:xfrm>
          <a:custGeom>
            <a:avLst/>
            <a:gdLst/>
            <a:ahLst/>
            <a:cxnLst/>
            <a:rect l="l" t="t" r="r" b="b"/>
            <a:pathLst>
              <a:path w="1549419" h="966450">
                <a:moveTo>
                  <a:pt x="0" y="0"/>
                </a:moveTo>
                <a:lnTo>
                  <a:pt x="1549419" y="0"/>
                </a:lnTo>
                <a:lnTo>
                  <a:pt x="1549419" y="966450"/>
                </a:lnTo>
                <a:lnTo>
                  <a:pt x="0" y="966450"/>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2" name="Freeform 272"/>
          <p:cNvSpPr/>
          <p:nvPr/>
        </p:nvSpPr>
        <p:spPr>
          <a:xfrm rot="1014304">
            <a:off x="7153367" y="3566179"/>
            <a:ext cx="2316558" cy="1444953"/>
          </a:xfrm>
          <a:custGeom>
            <a:avLst/>
            <a:gdLst/>
            <a:ahLst/>
            <a:cxnLst/>
            <a:rect l="l" t="t" r="r" b="b"/>
            <a:pathLst>
              <a:path w="2316558" h="1444953">
                <a:moveTo>
                  <a:pt x="0" y="0"/>
                </a:moveTo>
                <a:lnTo>
                  <a:pt x="2316558" y="0"/>
                </a:lnTo>
                <a:lnTo>
                  <a:pt x="2316558" y="1444953"/>
                </a:lnTo>
                <a:lnTo>
                  <a:pt x="0" y="1444953"/>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3" name="Freeform 273"/>
          <p:cNvSpPr/>
          <p:nvPr/>
        </p:nvSpPr>
        <p:spPr>
          <a:xfrm rot="1014304">
            <a:off x="6649300" y="1654344"/>
            <a:ext cx="2316558" cy="1444953"/>
          </a:xfrm>
          <a:custGeom>
            <a:avLst/>
            <a:gdLst/>
            <a:ahLst/>
            <a:cxnLst/>
            <a:rect l="l" t="t" r="r" b="b"/>
            <a:pathLst>
              <a:path w="2316558" h="1444953">
                <a:moveTo>
                  <a:pt x="0" y="0"/>
                </a:moveTo>
                <a:lnTo>
                  <a:pt x="2316558" y="0"/>
                </a:lnTo>
                <a:lnTo>
                  <a:pt x="2316558" y="1444954"/>
                </a:lnTo>
                <a:lnTo>
                  <a:pt x="0" y="1444954"/>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4" name="Freeform 274"/>
          <p:cNvSpPr/>
          <p:nvPr/>
        </p:nvSpPr>
        <p:spPr>
          <a:xfrm rot="1014304">
            <a:off x="7010484" y="4989057"/>
            <a:ext cx="2316558" cy="1444953"/>
          </a:xfrm>
          <a:custGeom>
            <a:avLst/>
            <a:gdLst/>
            <a:ahLst/>
            <a:cxnLst/>
            <a:rect l="l" t="t" r="r" b="b"/>
            <a:pathLst>
              <a:path w="2316558" h="1444953">
                <a:moveTo>
                  <a:pt x="0" y="0"/>
                </a:moveTo>
                <a:lnTo>
                  <a:pt x="2316558" y="0"/>
                </a:lnTo>
                <a:lnTo>
                  <a:pt x="2316558" y="1444953"/>
                </a:lnTo>
                <a:lnTo>
                  <a:pt x="0" y="1444953"/>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5" name="Freeform 275"/>
          <p:cNvSpPr/>
          <p:nvPr/>
        </p:nvSpPr>
        <p:spPr>
          <a:xfrm rot="-8487014">
            <a:off x="9501105" y="4904801"/>
            <a:ext cx="492430" cy="146834"/>
          </a:xfrm>
          <a:custGeom>
            <a:avLst/>
            <a:gdLst/>
            <a:ahLst/>
            <a:cxnLst/>
            <a:rect l="l" t="t" r="r" b="b"/>
            <a:pathLst>
              <a:path w="492430" h="146834">
                <a:moveTo>
                  <a:pt x="0" y="0"/>
                </a:moveTo>
                <a:lnTo>
                  <a:pt x="492430" y="0"/>
                </a:lnTo>
                <a:lnTo>
                  <a:pt x="492430" y="146833"/>
                </a:lnTo>
                <a:lnTo>
                  <a:pt x="0" y="146833"/>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76" name="Freeform 276"/>
          <p:cNvSpPr/>
          <p:nvPr/>
        </p:nvSpPr>
        <p:spPr>
          <a:xfrm rot="10665616">
            <a:off x="9440568" y="5614149"/>
            <a:ext cx="492430" cy="146834"/>
          </a:xfrm>
          <a:custGeom>
            <a:avLst/>
            <a:gdLst/>
            <a:ahLst/>
            <a:cxnLst/>
            <a:rect l="l" t="t" r="r" b="b"/>
            <a:pathLst>
              <a:path w="492430" h="146834">
                <a:moveTo>
                  <a:pt x="0" y="0"/>
                </a:moveTo>
                <a:lnTo>
                  <a:pt x="492429" y="0"/>
                </a:lnTo>
                <a:lnTo>
                  <a:pt x="492429" y="146833"/>
                </a:lnTo>
                <a:lnTo>
                  <a:pt x="0" y="146833"/>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77" name="Freeform 277"/>
          <p:cNvSpPr/>
          <p:nvPr/>
        </p:nvSpPr>
        <p:spPr>
          <a:xfrm rot="-10800000">
            <a:off x="9125893" y="2447206"/>
            <a:ext cx="492430" cy="146834"/>
          </a:xfrm>
          <a:custGeom>
            <a:avLst/>
            <a:gdLst/>
            <a:ahLst/>
            <a:cxnLst/>
            <a:rect l="l" t="t" r="r" b="b"/>
            <a:pathLst>
              <a:path w="492430" h="146834">
                <a:moveTo>
                  <a:pt x="0" y="0"/>
                </a:moveTo>
                <a:lnTo>
                  <a:pt x="492429" y="0"/>
                </a:lnTo>
                <a:lnTo>
                  <a:pt x="492429" y="146834"/>
                </a:lnTo>
                <a:lnTo>
                  <a:pt x="0" y="146834"/>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78" name="Freeform 278"/>
          <p:cNvSpPr/>
          <p:nvPr/>
        </p:nvSpPr>
        <p:spPr>
          <a:xfrm rot="-5400000">
            <a:off x="14670212" y="8145734"/>
            <a:ext cx="856411" cy="255366"/>
          </a:xfrm>
          <a:custGeom>
            <a:avLst/>
            <a:gdLst/>
            <a:ahLst/>
            <a:cxnLst/>
            <a:rect l="l" t="t" r="r" b="b"/>
            <a:pathLst>
              <a:path w="856411" h="255366">
                <a:moveTo>
                  <a:pt x="0" y="0"/>
                </a:moveTo>
                <a:lnTo>
                  <a:pt x="856412" y="0"/>
                </a:lnTo>
                <a:lnTo>
                  <a:pt x="856412" y="255367"/>
                </a:lnTo>
                <a:lnTo>
                  <a:pt x="0" y="255367"/>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grpSp>
        <p:nvGrpSpPr>
          <p:cNvPr id="279" name="Group 279"/>
          <p:cNvGrpSpPr/>
          <p:nvPr/>
        </p:nvGrpSpPr>
        <p:grpSpPr>
          <a:xfrm>
            <a:off x="3527870" y="8620811"/>
            <a:ext cx="11559693" cy="80812"/>
            <a:chOff x="0" y="0"/>
            <a:chExt cx="3044528" cy="21284"/>
          </a:xfrm>
        </p:grpSpPr>
        <p:sp>
          <p:nvSpPr>
            <p:cNvPr id="280" name="Freeform 280"/>
            <p:cNvSpPr/>
            <p:nvPr/>
          </p:nvSpPr>
          <p:spPr>
            <a:xfrm>
              <a:off x="0" y="0"/>
              <a:ext cx="3044528" cy="21284"/>
            </a:xfrm>
            <a:custGeom>
              <a:avLst/>
              <a:gdLst/>
              <a:ahLst/>
              <a:cxnLst/>
              <a:rect l="l" t="t" r="r" b="b"/>
              <a:pathLst>
                <a:path w="3044528" h="21284">
                  <a:moveTo>
                    <a:pt x="0" y="0"/>
                  </a:moveTo>
                  <a:lnTo>
                    <a:pt x="3044528" y="0"/>
                  </a:lnTo>
                  <a:lnTo>
                    <a:pt x="3044528" y="21284"/>
                  </a:lnTo>
                  <a:lnTo>
                    <a:pt x="0" y="21284"/>
                  </a:lnTo>
                  <a:close/>
                </a:path>
              </a:pathLst>
            </a:custGeom>
            <a:solidFill>
              <a:srgbClr val="AB887E"/>
            </a:solidFill>
          </p:spPr>
        </p:sp>
        <p:sp>
          <p:nvSpPr>
            <p:cNvPr id="281" name="TextBox 281"/>
            <p:cNvSpPr txBox="1"/>
            <p:nvPr/>
          </p:nvSpPr>
          <p:spPr>
            <a:xfrm>
              <a:off x="0" y="-47625"/>
              <a:ext cx="812800" cy="860425"/>
            </a:xfrm>
            <a:prstGeom prst="rect">
              <a:avLst/>
            </a:prstGeom>
          </p:spPr>
          <p:txBody>
            <a:bodyPr lIns="50800" tIns="50800" rIns="50800" bIns="50800" rtlCol="0" anchor="ctr"/>
            <a:lstStyle/>
            <a:p>
              <a:pPr algn="ctr">
                <a:lnSpc>
                  <a:spcPts val="3025"/>
                </a:lnSpc>
              </a:pPr>
              <a:endParaRPr/>
            </a:p>
          </p:txBody>
        </p:sp>
      </p:grpSp>
      <p:grpSp>
        <p:nvGrpSpPr>
          <p:cNvPr id="282" name="Group 282"/>
          <p:cNvGrpSpPr/>
          <p:nvPr/>
        </p:nvGrpSpPr>
        <p:grpSpPr>
          <a:xfrm>
            <a:off x="15059691" y="8132793"/>
            <a:ext cx="67929" cy="568830"/>
            <a:chOff x="0" y="0"/>
            <a:chExt cx="17891" cy="149815"/>
          </a:xfrm>
        </p:grpSpPr>
        <p:sp>
          <p:nvSpPr>
            <p:cNvPr id="283" name="Freeform 283"/>
            <p:cNvSpPr/>
            <p:nvPr/>
          </p:nvSpPr>
          <p:spPr>
            <a:xfrm>
              <a:off x="0" y="0"/>
              <a:ext cx="17891" cy="149815"/>
            </a:xfrm>
            <a:custGeom>
              <a:avLst/>
              <a:gdLst/>
              <a:ahLst/>
              <a:cxnLst/>
              <a:rect l="l" t="t" r="r" b="b"/>
              <a:pathLst>
                <a:path w="17891" h="149815">
                  <a:moveTo>
                    <a:pt x="0" y="0"/>
                  </a:moveTo>
                  <a:lnTo>
                    <a:pt x="17891" y="0"/>
                  </a:lnTo>
                  <a:lnTo>
                    <a:pt x="17891" y="149815"/>
                  </a:lnTo>
                  <a:lnTo>
                    <a:pt x="0" y="149815"/>
                  </a:lnTo>
                  <a:close/>
                </a:path>
              </a:pathLst>
            </a:custGeom>
            <a:solidFill>
              <a:srgbClr val="AB887E"/>
            </a:solidFill>
          </p:spPr>
        </p:sp>
        <p:sp>
          <p:nvSpPr>
            <p:cNvPr id="284" name="TextBox 284"/>
            <p:cNvSpPr txBox="1"/>
            <p:nvPr/>
          </p:nvSpPr>
          <p:spPr>
            <a:xfrm>
              <a:off x="0" y="-47625"/>
              <a:ext cx="812800" cy="860425"/>
            </a:xfrm>
            <a:prstGeom prst="rect">
              <a:avLst/>
            </a:prstGeom>
          </p:spPr>
          <p:txBody>
            <a:bodyPr lIns="50800" tIns="50800" rIns="50800" bIns="50800" rtlCol="0" anchor="ctr"/>
            <a:lstStyle/>
            <a:p>
              <a:pPr algn="ctr">
                <a:lnSpc>
                  <a:spcPts val="3025"/>
                </a:lnSpc>
              </a:pPr>
              <a:endParaRPr/>
            </a:p>
          </p:txBody>
        </p:sp>
      </p:grpSp>
      <p:sp>
        <p:nvSpPr>
          <p:cNvPr id="285" name="TextBox 285"/>
          <p:cNvSpPr txBox="1"/>
          <p:nvPr/>
        </p:nvSpPr>
        <p:spPr>
          <a:xfrm>
            <a:off x="2037637" y="9159445"/>
            <a:ext cx="1737902" cy="234045"/>
          </a:xfrm>
          <a:prstGeom prst="rect">
            <a:avLst/>
          </a:prstGeom>
        </p:spPr>
        <p:txBody>
          <a:bodyPr lIns="0" tIns="0" rIns="0" bIns="0" rtlCol="0" anchor="t">
            <a:spAutoFit/>
          </a:bodyPr>
          <a:lstStyle/>
          <a:p>
            <a:pPr algn="ctr">
              <a:lnSpc>
                <a:spcPts val="1858"/>
              </a:lnSpc>
            </a:pPr>
            <a:r>
              <a:rPr lang="en-US" sz="1511">
                <a:solidFill>
                  <a:srgbClr val="571200"/>
                </a:solidFill>
                <a:latin typeface="Inter 1"/>
              </a:rPr>
              <a:t>Thematic experts</a:t>
            </a:r>
          </a:p>
        </p:txBody>
      </p:sp>
      <p:sp>
        <p:nvSpPr>
          <p:cNvPr id="286" name="TextBox 286"/>
          <p:cNvSpPr txBox="1"/>
          <p:nvPr/>
        </p:nvSpPr>
        <p:spPr>
          <a:xfrm>
            <a:off x="2139673" y="5158842"/>
            <a:ext cx="1533829" cy="232949"/>
          </a:xfrm>
          <a:prstGeom prst="rect">
            <a:avLst/>
          </a:prstGeom>
        </p:spPr>
        <p:txBody>
          <a:bodyPr lIns="0" tIns="0" rIns="0" bIns="0" rtlCol="0" anchor="t">
            <a:spAutoFit/>
          </a:bodyPr>
          <a:lstStyle/>
          <a:p>
            <a:pPr algn="ctr">
              <a:lnSpc>
                <a:spcPts val="1849"/>
              </a:lnSpc>
            </a:pPr>
            <a:r>
              <a:rPr lang="en-US" sz="1503">
                <a:solidFill>
                  <a:srgbClr val="571200"/>
                </a:solidFill>
                <a:latin typeface="Inter 1"/>
              </a:rPr>
              <a:t>Sectorial topics</a:t>
            </a:r>
          </a:p>
        </p:txBody>
      </p:sp>
      <p:sp>
        <p:nvSpPr>
          <p:cNvPr id="287" name="TextBox 287"/>
          <p:cNvSpPr txBox="1"/>
          <p:nvPr/>
        </p:nvSpPr>
        <p:spPr>
          <a:xfrm>
            <a:off x="897666" y="7261255"/>
            <a:ext cx="1881524" cy="234045"/>
          </a:xfrm>
          <a:prstGeom prst="rect">
            <a:avLst/>
          </a:prstGeom>
        </p:spPr>
        <p:txBody>
          <a:bodyPr lIns="0" tIns="0" rIns="0" bIns="0" rtlCol="0" anchor="t">
            <a:spAutoFit/>
          </a:bodyPr>
          <a:lstStyle/>
          <a:p>
            <a:pPr algn="ctr">
              <a:lnSpc>
                <a:spcPts val="1858"/>
              </a:lnSpc>
            </a:pPr>
            <a:r>
              <a:rPr lang="en-US" sz="1511">
                <a:solidFill>
                  <a:srgbClr val="571200"/>
                </a:solidFill>
                <a:latin typeface="Inter 1"/>
              </a:rPr>
              <a:t>Thematic roadmaps</a:t>
            </a:r>
          </a:p>
        </p:txBody>
      </p:sp>
      <p:sp>
        <p:nvSpPr>
          <p:cNvPr id="288" name="TextBox 288"/>
          <p:cNvSpPr txBox="1"/>
          <p:nvPr/>
        </p:nvSpPr>
        <p:spPr>
          <a:xfrm>
            <a:off x="6898587" y="6634821"/>
            <a:ext cx="1369460" cy="356130"/>
          </a:xfrm>
          <a:prstGeom prst="rect">
            <a:avLst/>
          </a:prstGeom>
        </p:spPr>
        <p:txBody>
          <a:bodyPr lIns="0" tIns="0" rIns="0" bIns="0" rtlCol="0" anchor="t">
            <a:spAutoFit/>
          </a:bodyPr>
          <a:lstStyle/>
          <a:p>
            <a:pPr algn="ctr">
              <a:lnSpc>
                <a:spcPts val="2823"/>
              </a:lnSpc>
            </a:pPr>
            <a:r>
              <a:rPr lang="en-US" sz="2295">
                <a:solidFill>
                  <a:srgbClr val="000000"/>
                </a:solidFill>
                <a:latin typeface="Inter 1"/>
              </a:rPr>
              <a:t>Synthesis</a:t>
            </a:r>
          </a:p>
        </p:txBody>
      </p:sp>
      <p:sp>
        <p:nvSpPr>
          <p:cNvPr id="289" name="TextBox 289"/>
          <p:cNvSpPr txBox="1"/>
          <p:nvPr/>
        </p:nvSpPr>
        <p:spPr>
          <a:xfrm>
            <a:off x="9372108" y="6279469"/>
            <a:ext cx="2439657" cy="1066834"/>
          </a:xfrm>
          <a:prstGeom prst="rect">
            <a:avLst/>
          </a:prstGeom>
        </p:spPr>
        <p:txBody>
          <a:bodyPr lIns="0" tIns="0" rIns="0" bIns="0" rtlCol="0" anchor="t">
            <a:spAutoFit/>
          </a:bodyPr>
          <a:lstStyle/>
          <a:p>
            <a:pPr algn="ctr">
              <a:lnSpc>
                <a:spcPts val="2823"/>
              </a:lnSpc>
            </a:pPr>
            <a:r>
              <a:rPr lang="en-US" sz="2295">
                <a:solidFill>
                  <a:srgbClr val="000000"/>
                </a:solidFill>
                <a:latin typeface="Inter 1"/>
              </a:rPr>
              <a:t>Tradeoff assessments and prioritization</a:t>
            </a:r>
          </a:p>
        </p:txBody>
      </p:sp>
      <p:sp>
        <p:nvSpPr>
          <p:cNvPr id="290" name="TextBox 290"/>
          <p:cNvSpPr txBox="1"/>
          <p:nvPr/>
        </p:nvSpPr>
        <p:spPr>
          <a:xfrm>
            <a:off x="12915825" y="6128096"/>
            <a:ext cx="4343475" cy="1422187"/>
          </a:xfrm>
          <a:prstGeom prst="rect">
            <a:avLst/>
          </a:prstGeom>
        </p:spPr>
        <p:txBody>
          <a:bodyPr lIns="0" tIns="0" rIns="0" bIns="0" rtlCol="0" anchor="t">
            <a:spAutoFit/>
          </a:bodyPr>
          <a:lstStyle/>
          <a:p>
            <a:pPr algn="ctr">
              <a:lnSpc>
                <a:spcPts val="2823"/>
              </a:lnSpc>
            </a:pPr>
            <a:r>
              <a:rPr lang="en-US" sz="2295">
                <a:solidFill>
                  <a:srgbClr val="000000"/>
                </a:solidFill>
                <a:latin typeface="Inter 1"/>
              </a:rPr>
              <a:t>Transdisciplinary research and innovation roadmaps (balance between basic research and transdisciplinary research)</a:t>
            </a:r>
          </a:p>
        </p:txBody>
      </p:sp>
      <p:sp>
        <p:nvSpPr>
          <p:cNvPr id="291" name="TextBox 291"/>
          <p:cNvSpPr txBox="1"/>
          <p:nvPr/>
        </p:nvSpPr>
        <p:spPr>
          <a:xfrm>
            <a:off x="10085237" y="1231546"/>
            <a:ext cx="1013398" cy="260239"/>
          </a:xfrm>
          <a:prstGeom prst="rect">
            <a:avLst/>
          </a:prstGeom>
        </p:spPr>
        <p:txBody>
          <a:bodyPr lIns="0" tIns="0" rIns="0" bIns="0" rtlCol="0" anchor="t">
            <a:spAutoFit/>
          </a:bodyPr>
          <a:lstStyle/>
          <a:p>
            <a:pPr algn="ctr">
              <a:lnSpc>
                <a:spcPts val="2085"/>
              </a:lnSpc>
            </a:pPr>
            <a:r>
              <a:rPr lang="en-US" sz="1695">
                <a:solidFill>
                  <a:srgbClr val="000000"/>
                </a:solidFill>
                <a:latin typeface="Inter 1"/>
              </a:rPr>
              <a:t>Europe</a:t>
            </a:r>
          </a:p>
        </p:txBody>
      </p:sp>
      <p:sp>
        <p:nvSpPr>
          <p:cNvPr id="292" name="TextBox 292"/>
          <p:cNvSpPr txBox="1"/>
          <p:nvPr/>
        </p:nvSpPr>
        <p:spPr>
          <a:xfrm>
            <a:off x="9686783" y="4197348"/>
            <a:ext cx="1778519" cy="517414"/>
          </a:xfrm>
          <a:prstGeom prst="rect">
            <a:avLst/>
          </a:prstGeom>
        </p:spPr>
        <p:txBody>
          <a:bodyPr lIns="0" tIns="0" rIns="0" bIns="0" rtlCol="0" anchor="t">
            <a:spAutoFit/>
          </a:bodyPr>
          <a:lstStyle/>
          <a:p>
            <a:pPr algn="ctr">
              <a:lnSpc>
                <a:spcPts val="2085"/>
              </a:lnSpc>
            </a:pPr>
            <a:r>
              <a:rPr lang="en-US" sz="1695">
                <a:solidFill>
                  <a:srgbClr val="000000"/>
                </a:solidFill>
                <a:latin typeface="Inter 1"/>
              </a:rPr>
              <a:t>National/regional focus</a:t>
            </a:r>
          </a:p>
        </p:txBody>
      </p:sp>
      <p:sp>
        <p:nvSpPr>
          <p:cNvPr id="293" name="TextBox 293"/>
          <p:cNvSpPr txBox="1"/>
          <p:nvPr/>
        </p:nvSpPr>
        <p:spPr>
          <a:xfrm>
            <a:off x="14549571" y="9450419"/>
            <a:ext cx="2801478" cy="349250"/>
          </a:xfrm>
          <a:prstGeom prst="rect">
            <a:avLst/>
          </a:prstGeom>
        </p:spPr>
        <p:txBody>
          <a:bodyPr lIns="0" tIns="0" rIns="0" bIns="0" rtlCol="0" anchor="t">
            <a:spAutoFit/>
          </a:bodyPr>
          <a:lstStyle/>
          <a:p>
            <a:pPr>
              <a:lnSpc>
                <a:spcPts val="2800"/>
              </a:lnSpc>
            </a:pPr>
            <a:r>
              <a:rPr lang="en-US" sz="2000">
                <a:solidFill>
                  <a:srgbClr val="571200"/>
                </a:solidFill>
                <a:latin typeface="Inter 1 Bold"/>
              </a:rPr>
              <a:t>Horizontal Integration</a:t>
            </a:r>
          </a:p>
        </p:txBody>
      </p:sp>
      <p:sp>
        <p:nvSpPr>
          <p:cNvPr id="294" name="TextBox 294"/>
          <p:cNvSpPr txBox="1"/>
          <p:nvPr/>
        </p:nvSpPr>
        <p:spPr>
          <a:xfrm rot="5400000">
            <a:off x="10892356" y="3588841"/>
            <a:ext cx="2435718" cy="349250"/>
          </a:xfrm>
          <a:prstGeom prst="rect">
            <a:avLst/>
          </a:prstGeom>
        </p:spPr>
        <p:txBody>
          <a:bodyPr lIns="0" tIns="0" rIns="0" bIns="0" rtlCol="0" anchor="t">
            <a:spAutoFit/>
          </a:bodyPr>
          <a:lstStyle/>
          <a:p>
            <a:pPr>
              <a:lnSpc>
                <a:spcPts val="2800"/>
              </a:lnSpc>
            </a:pPr>
            <a:r>
              <a:rPr lang="en-US" sz="2000">
                <a:solidFill>
                  <a:srgbClr val="571200"/>
                </a:solidFill>
                <a:latin typeface="Inter 1 Bold"/>
              </a:rPr>
              <a:t>Vertical Integration</a:t>
            </a:r>
          </a:p>
        </p:txBody>
      </p:sp>
      <p:sp>
        <p:nvSpPr>
          <p:cNvPr id="295" name="TextBox 295"/>
          <p:cNvSpPr txBox="1"/>
          <p:nvPr/>
        </p:nvSpPr>
        <p:spPr>
          <a:xfrm>
            <a:off x="1040037" y="3271579"/>
            <a:ext cx="1306339" cy="461665"/>
          </a:xfrm>
          <a:prstGeom prst="rect">
            <a:avLst/>
          </a:prstGeom>
        </p:spPr>
        <p:txBody>
          <a:bodyPr wrap="square" lIns="0" tIns="0" rIns="0" bIns="0" rtlCol="0" anchor="t">
            <a:spAutoFit/>
          </a:bodyPr>
          <a:lstStyle/>
          <a:p>
            <a:pPr algn="ctr">
              <a:lnSpc>
                <a:spcPts val="1849"/>
              </a:lnSpc>
            </a:pPr>
            <a:r>
              <a:rPr lang="en-GB" sz="1503" dirty="0">
                <a:solidFill>
                  <a:srgbClr val="571200"/>
                </a:solidFill>
                <a:latin typeface="Inter 2 Italics"/>
              </a:rPr>
              <a:t>Market driven economy</a:t>
            </a:r>
            <a:endParaRPr lang="en-US" sz="1503" dirty="0">
              <a:solidFill>
                <a:srgbClr val="571200"/>
              </a:solidFill>
              <a:latin typeface="Inter 2 Italics"/>
            </a:endParaRPr>
          </a:p>
        </p:txBody>
      </p:sp>
      <p:sp>
        <p:nvSpPr>
          <p:cNvPr id="296" name="TextBox 296"/>
          <p:cNvSpPr txBox="1"/>
          <p:nvPr/>
        </p:nvSpPr>
        <p:spPr>
          <a:xfrm>
            <a:off x="4085786" y="4391810"/>
            <a:ext cx="1533829" cy="460996"/>
          </a:xfrm>
          <a:prstGeom prst="rect">
            <a:avLst/>
          </a:prstGeom>
        </p:spPr>
        <p:txBody>
          <a:bodyPr lIns="0" tIns="0" rIns="0" bIns="0" rtlCol="0" anchor="t">
            <a:spAutoFit/>
          </a:bodyPr>
          <a:lstStyle/>
          <a:p>
            <a:pPr algn="ctr">
              <a:lnSpc>
                <a:spcPts val="1849"/>
              </a:lnSpc>
            </a:pPr>
            <a:r>
              <a:rPr lang="en-US" sz="1503">
                <a:solidFill>
                  <a:srgbClr val="571200"/>
                </a:solidFill>
                <a:latin typeface="Inter 2 Italics"/>
              </a:rPr>
              <a:t>Sectorial research funding</a:t>
            </a:r>
          </a:p>
        </p:txBody>
      </p:sp>
      <p:sp>
        <p:nvSpPr>
          <p:cNvPr id="297" name="TextBox 297"/>
          <p:cNvSpPr txBox="1"/>
          <p:nvPr/>
        </p:nvSpPr>
        <p:spPr>
          <a:xfrm>
            <a:off x="3276438" y="3124036"/>
            <a:ext cx="1064276" cy="460996"/>
          </a:xfrm>
          <a:prstGeom prst="rect">
            <a:avLst/>
          </a:prstGeom>
        </p:spPr>
        <p:txBody>
          <a:bodyPr lIns="0" tIns="0" rIns="0" bIns="0" rtlCol="0" anchor="t">
            <a:spAutoFit/>
          </a:bodyPr>
          <a:lstStyle/>
          <a:p>
            <a:pPr algn="ctr">
              <a:lnSpc>
                <a:spcPts val="1849"/>
              </a:lnSpc>
            </a:pPr>
            <a:r>
              <a:rPr lang="en-US" sz="1503">
                <a:solidFill>
                  <a:srgbClr val="571200"/>
                </a:solidFill>
                <a:latin typeface="Inter 2 Italics"/>
              </a:rPr>
              <a:t>Sectorial policies</a:t>
            </a:r>
          </a:p>
        </p:txBody>
      </p:sp>
      <p:sp>
        <p:nvSpPr>
          <p:cNvPr id="298" name="TextBox 298"/>
          <p:cNvSpPr txBox="1"/>
          <p:nvPr/>
        </p:nvSpPr>
        <p:spPr>
          <a:xfrm>
            <a:off x="16036971" y="4835120"/>
            <a:ext cx="1314077" cy="395307"/>
          </a:xfrm>
          <a:prstGeom prst="rect">
            <a:avLst/>
          </a:prstGeom>
        </p:spPr>
        <p:txBody>
          <a:bodyPr lIns="0" tIns="0" rIns="0" bIns="0" rtlCol="0" anchor="t">
            <a:spAutoFit/>
          </a:bodyPr>
          <a:lstStyle/>
          <a:p>
            <a:pPr algn="ctr">
              <a:lnSpc>
                <a:spcPts val="1531"/>
              </a:lnSpc>
            </a:pPr>
            <a:r>
              <a:rPr lang="en-US" sz="1244">
                <a:solidFill>
                  <a:srgbClr val="571200"/>
                </a:solidFill>
                <a:latin typeface="Inter 1 Italics"/>
              </a:rPr>
              <a:t>Integrative research funding</a:t>
            </a:r>
          </a:p>
        </p:txBody>
      </p:sp>
      <p:sp>
        <p:nvSpPr>
          <p:cNvPr id="299" name="TextBox 299"/>
          <p:cNvSpPr txBox="1"/>
          <p:nvPr/>
        </p:nvSpPr>
        <p:spPr>
          <a:xfrm>
            <a:off x="14421984" y="4779687"/>
            <a:ext cx="1314077" cy="585807"/>
          </a:xfrm>
          <a:prstGeom prst="rect">
            <a:avLst/>
          </a:prstGeom>
        </p:spPr>
        <p:txBody>
          <a:bodyPr lIns="0" tIns="0" rIns="0" bIns="0" rtlCol="0" anchor="t">
            <a:spAutoFit/>
          </a:bodyPr>
          <a:lstStyle/>
          <a:p>
            <a:pPr algn="ctr">
              <a:lnSpc>
                <a:spcPts val="1531"/>
              </a:lnSpc>
            </a:pPr>
            <a:r>
              <a:rPr lang="en-US" sz="1244">
                <a:solidFill>
                  <a:srgbClr val="571200"/>
                </a:solidFill>
                <a:latin typeface="Inter 1 Italics"/>
              </a:rPr>
              <a:t>Structural policies on soil health</a:t>
            </a:r>
          </a:p>
        </p:txBody>
      </p:sp>
      <p:sp>
        <p:nvSpPr>
          <p:cNvPr id="300" name="TextBox 300"/>
          <p:cNvSpPr txBox="1"/>
          <p:nvPr/>
        </p:nvSpPr>
        <p:spPr>
          <a:xfrm>
            <a:off x="12804824" y="5031972"/>
            <a:ext cx="1314077" cy="204807"/>
          </a:xfrm>
          <a:prstGeom prst="rect">
            <a:avLst/>
          </a:prstGeom>
        </p:spPr>
        <p:txBody>
          <a:bodyPr lIns="0" tIns="0" rIns="0" bIns="0" rtlCol="0" anchor="t">
            <a:spAutoFit/>
          </a:bodyPr>
          <a:lstStyle/>
          <a:p>
            <a:pPr algn="ctr">
              <a:lnSpc>
                <a:spcPts val="1531"/>
              </a:lnSpc>
            </a:pPr>
            <a:r>
              <a:rPr lang="en-US" sz="1244">
                <a:solidFill>
                  <a:srgbClr val="571200"/>
                </a:solidFill>
                <a:latin typeface="Inter 1 Italics"/>
              </a:rPr>
              <a:t>Circular economy</a:t>
            </a:r>
          </a:p>
        </p:txBody>
      </p:sp>
      <p:sp>
        <p:nvSpPr>
          <p:cNvPr id="301" name="TextBox 301"/>
          <p:cNvSpPr txBox="1"/>
          <p:nvPr/>
        </p:nvSpPr>
        <p:spPr>
          <a:xfrm>
            <a:off x="7342952" y="3957340"/>
            <a:ext cx="1923411" cy="689596"/>
          </a:xfrm>
          <a:prstGeom prst="rect">
            <a:avLst/>
          </a:prstGeom>
        </p:spPr>
        <p:txBody>
          <a:bodyPr lIns="0" tIns="0" rIns="0" bIns="0" rtlCol="0" anchor="t">
            <a:spAutoFit/>
          </a:bodyPr>
          <a:lstStyle/>
          <a:p>
            <a:pPr algn="ctr">
              <a:lnSpc>
                <a:spcPts val="1849"/>
              </a:lnSpc>
            </a:pPr>
            <a:r>
              <a:rPr lang="en-US" sz="1503">
                <a:solidFill>
                  <a:srgbClr val="571200"/>
                </a:solidFill>
                <a:latin typeface="Inter 1 Italics"/>
              </a:rPr>
              <a:t>Opportunity to focus on regional knowledge gaps</a:t>
            </a:r>
          </a:p>
        </p:txBody>
      </p:sp>
      <p:sp>
        <p:nvSpPr>
          <p:cNvPr id="302" name="TextBox 302"/>
          <p:cNvSpPr txBox="1"/>
          <p:nvPr/>
        </p:nvSpPr>
        <p:spPr>
          <a:xfrm>
            <a:off x="6845873" y="2027261"/>
            <a:ext cx="1923411" cy="689596"/>
          </a:xfrm>
          <a:prstGeom prst="rect">
            <a:avLst/>
          </a:prstGeom>
        </p:spPr>
        <p:txBody>
          <a:bodyPr lIns="0" tIns="0" rIns="0" bIns="0" rtlCol="0" anchor="t">
            <a:spAutoFit/>
          </a:bodyPr>
          <a:lstStyle/>
          <a:p>
            <a:pPr algn="ctr">
              <a:lnSpc>
                <a:spcPts val="1849"/>
              </a:lnSpc>
            </a:pPr>
            <a:r>
              <a:rPr lang="en-US" sz="1503">
                <a:solidFill>
                  <a:srgbClr val="571200"/>
                </a:solidFill>
                <a:latin typeface="Inter 1 Italics"/>
              </a:rPr>
              <a:t>Links to the European Soil Observatory</a:t>
            </a:r>
          </a:p>
        </p:txBody>
      </p:sp>
      <p:sp>
        <p:nvSpPr>
          <p:cNvPr id="303" name="TextBox 303"/>
          <p:cNvSpPr txBox="1"/>
          <p:nvPr/>
        </p:nvSpPr>
        <p:spPr>
          <a:xfrm>
            <a:off x="7115214" y="5389035"/>
            <a:ext cx="2060292" cy="689596"/>
          </a:xfrm>
          <a:prstGeom prst="rect">
            <a:avLst/>
          </a:prstGeom>
        </p:spPr>
        <p:txBody>
          <a:bodyPr lIns="0" tIns="0" rIns="0" bIns="0" rtlCol="0" anchor="t">
            <a:spAutoFit/>
          </a:bodyPr>
          <a:lstStyle/>
          <a:p>
            <a:pPr algn="ctr">
              <a:lnSpc>
                <a:spcPts val="1849"/>
              </a:lnSpc>
            </a:pPr>
            <a:r>
              <a:rPr lang="en-US" sz="1503">
                <a:solidFill>
                  <a:srgbClr val="571200"/>
                </a:solidFill>
                <a:latin typeface="Inter 1 Italics"/>
              </a:rPr>
              <a:t>Links to the Living Labs and the proposed soil districts</a:t>
            </a:r>
          </a:p>
        </p:txBody>
      </p:sp>
      <p:grpSp>
        <p:nvGrpSpPr>
          <p:cNvPr id="304" name="Group 304"/>
          <p:cNvGrpSpPr/>
          <p:nvPr/>
        </p:nvGrpSpPr>
        <p:grpSpPr>
          <a:xfrm>
            <a:off x="0" y="-7107"/>
            <a:ext cx="4664952" cy="1904269"/>
            <a:chOff x="0" y="0"/>
            <a:chExt cx="1228629" cy="501536"/>
          </a:xfrm>
        </p:grpSpPr>
        <p:sp>
          <p:nvSpPr>
            <p:cNvPr id="305" name="Freeform 305"/>
            <p:cNvSpPr/>
            <p:nvPr/>
          </p:nvSpPr>
          <p:spPr>
            <a:xfrm>
              <a:off x="0" y="0"/>
              <a:ext cx="1228629" cy="501536"/>
            </a:xfrm>
            <a:custGeom>
              <a:avLst/>
              <a:gdLst/>
              <a:ahLst/>
              <a:cxnLst/>
              <a:rect l="l" t="t" r="r" b="b"/>
              <a:pathLst>
                <a:path w="1228629" h="501536">
                  <a:moveTo>
                    <a:pt x="0" y="0"/>
                  </a:moveTo>
                  <a:lnTo>
                    <a:pt x="1228629" y="0"/>
                  </a:lnTo>
                  <a:lnTo>
                    <a:pt x="1228629" y="501536"/>
                  </a:lnTo>
                  <a:lnTo>
                    <a:pt x="0" y="501536"/>
                  </a:lnTo>
                  <a:close/>
                </a:path>
              </a:pathLst>
            </a:custGeom>
            <a:solidFill>
              <a:srgbClr val="561300">
                <a:alpha val="4706"/>
              </a:srgbClr>
            </a:solidFill>
          </p:spPr>
        </p:sp>
        <p:sp>
          <p:nvSpPr>
            <p:cNvPr id="306" name="TextBox 306"/>
            <p:cNvSpPr txBox="1"/>
            <p:nvPr/>
          </p:nvSpPr>
          <p:spPr>
            <a:xfrm>
              <a:off x="0" y="-47625"/>
              <a:ext cx="812800" cy="860425"/>
            </a:xfrm>
            <a:prstGeom prst="rect">
              <a:avLst/>
            </a:prstGeom>
          </p:spPr>
          <p:txBody>
            <a:bodyPr lIns="50800" tIns="50800" rIns="50800" bIns="50800" rtlCol="0" anchor="ctr"/>
            <a:lstStyle/>
            <a:p>
              <a:pPr algn="ctr">
                <a:lnSpc>
                  <a:spcPts val="3025"/>
                </a:lnSpc>
              </a:pPr>
              <a:endParaRPr/>
            </a:p>
          </p:txBody>
        </p:sp>
      </p:grpSp>
      <p:sp>
        <p:nvSpPr>
          <p:cNvPr id="307" name="TextBox 307"/>
          <p:cNvSpPr txBox="1"/>
          <p:nvPr/>
        </p:nvSpPr>
        <p:spPr>
          <a:xfrm>
            <a:off x="624751" y="227117"/>
            <a:ext cx="3800143" cy="1337966"/>
          </a:xfrm>
          <a:prstGeom prst="rect">
            <a:avLst/>
          </a:prstGeom>
        </p:spPr>
        <p:txBody>
          <a:bodyPr lIns="0" tIns="0" rIns="0" bIns="0" rtlCol="0" anchor="t">
            <a:spAutoFit/>
          </a:bodyPr>
          <a:lstStyle/>
          <a:p>
            <a:pPr>
              <a:lnSpc>
                <a:spcPts val="3601"/>
              </a:lnSpc>
            </a:pPr>
            <a:r>
              <a:rPr lang="en-US" sz="1905">
                <a:solidFill>
                  <a:srgbClr val="000000"/>
                </a:solidFill>
                <a:latin typeface="Inter 1 Italics"/>
              </a:rPr>
              <a:t>Multiple worldviews</a:t>
            </a:r>
          </a:p>
          <a:p>
            <a:pPr>
              <a:lnSpc>
                <a:spcPts val="3601"/>
              </a:lnSpc>
            </a:pPr>
            <a:r>
              <a:rPr lang="en-US" sz="1905">
                <a:solidFill>
                  <a:srgbClr val="000000"/>
                </a:solidFill>
                <a:latin typeface="Inter 1 Italics"/>
              </a:rPr>
              <a:t>Different ontologies</a:t>
            </a:r>
          </a:p>
          <a:p>
            <a:pPr>
              <a:lnSpc>
                <a:spcPts val="3601"/>
              </a:lnSpc>
            </a:pPr>
            <a:r>
              <a:rPr lang="en-US" sz="1905">
                <a:solidFill>
                  <a:srgbClr val="000000"/>
                </a:solidFill>
                <a:latin typeface="Inter 1 Italics"/>
              </a:rPr>
              <a:t>Different cultural backgrounds</a:t>
            </a:r>
          </a:p>
        </p:txBody>
      </p:sp>
      <p:sp>
        <p:nvSpPr>
          <p:cNvPr id="308" name="Freeform 308"/>
          <p:cNvSpPr/>
          <p:nvPr/>
        </p:nvSpPr>
        <p:spPr>
          <a:xfrm>
            <a:off x="216666" y="324972"/>
            <a:ext cx="263305" cy="303814"/>
          </a:xfrm>
          <a:custGeom>
            <a:avLst/>
            <a:gdLst/>
            <a:ahLst/>
            <a:cxnLst/>
            <a:rect l="l" t="t" r="r" b="b"/>
            <a:pathLst>
              <a:path w="263305" h="303814">
                <a:moveTo>
                  <a:pt x="0" y="0"/>
                </a:moveTo>
                <a:lnTo>
                  <a:pt x="263305" y="0"/>
                </a:lnTo>
                <a:lnTo>
                  <a:pt x="263305" y="303814"/>
                </a:lnTo>
                <a:lnTo>
                  <a:pt x="0" y="303814"/>
                </a:lnTo>
                <a:lnTo>
                  <a:pt x="0" y="0"/>
                </a:lnTo>
                <a:close/>
              </a:path>
            </a:pathLst>
          </a:custGeom>
          <a:blipFill>
            <a:blip r:embed="rId21" cstate="screen">
              <a:extLst>
                <a:ext uri="{28A0092B-C50C-407E-A947-70E740481C1C}">
                  <a14:useLocalDpi xmlns:a14="http://schemas.microsoft.com/office/drawing/2010/main"/>
                </a:ext>
              </a:extLst>
            </a:blip>
            <a:stretch>
              <a:fillRect/>
            </a:stretch>
          </a:blipFill>
        </p:spPr>
      </p:sp>
      <p:sp>
        <p:nvSpPr>
          <p:cNvPr id="309" name="Freeform 309"/>
          <p:cNvSpPr/>
          <p:nvPr/>
        </p:nvSpPr>
        <p:spPr>
          <a:xfrm>
            <a:off x="216666" y="771946"/>
            <a:ext cx="263305" cy="303814"/>
          </a:xfrm>
          <a:custGeom>
            <a:avLst/>
            <a:gdLst/>
            <a:ahLst/>
            <a:cxnLst/>
            <a:rect l="l" t="t" r="r" b="b"/>
            <a:pathLst>
              <a:path w="263305" h="303814">
                <a:moveTo>
                  <a:pt x="0" y="0"/>
                </a:moveTo>
                <a:lnTo>
                  <a:pt x="263305" y="0"/>
                </a:lnTo>
                <a:lnTo>
                  <a:pt x="263305" y="303814"/>
                </a:lnTo>
                <a:lnTo>
                  <a:pt x="0" y="303814"/>
                </a:lnTo>
                <a:lnTo>
                  <a:pt x="0" y="0"/>
                </a:lnTo>
                <a:close/>
              </a:path>
            </a:pathLst>
          </a:custGeom>
          <a:blipFill>
            <a:blip r:embed="rId21" cstate="screen">
              <a:extLst>
                <a:ext uri="{28A0092B-C50C-407E-A947-70E740481C1C}">
                  <a14:useLocalDpi xmlns:a14="http://schemas.microsoft.com/office/drawing/2010/main"/>
                </a:ext>
              </a:extLst>
            </a:blip>
            <a:stretch>
              <a:fillRect/>
            </a:stretch>
          </a:blipFill>
        </p:spPr>
      </p:sp>
      <p:sp>
        <p:nvSpPr>
          <p:cNvPr id="310" name="Freeform 310"/>
          <p:cNvSpPr/>
          <p:nvPr/>
        </p:nvSpPr>
        <p:spPr>
          <a:xfrm>
            <a:off x="216666" y="1218635"/>
            <a:ext cx="263305" cy="303814"/>
          </a:xfrm>
          <a:custGeom>
            <a:avLst/>
            <a:gdLst/>
            <a:ahLst/>
            <a:cxnLst/>
            <a:rect l="l" t="t" r="r" b="b"/>
            <a:pathLst>
              <a:path w="263305" h="303814">
                <a:moveTo>
                  <a:pt x="0" y="0"/>
                </a:moveTo>
                <a:lnTo>
                  <a:pt x="263305" y="0"/>
                </a:lnTo>
                <a:lnTo>
                  <a:pt x="263305" y="303814"/>
                </a:lnTo>
                <a:lnTo>
                  <a:pt x="0" y="303814"/>
                </a:lnTo>
                <a:lnTo>
                  <a:pt x="0" y="0"/>
                </a:lnTo>
                <a:close/>
              </a:path>
            </a:pathLst>
          </a:custGeom>
          <a:blipFill>
            <a:blip r:embed="rId21" cstate="screen">
              <a:extLst>
                <a:ext uri="{28A0092B-C50C-407E-A947-70E740481C1C}">
                  <a14:useLocalDpi xmlns:a14="http://schemas.microsoft.com/office/drawing/2010/main"/>
                </a:ext>
              </a:extLst>
            </a:blip>
            <a:stretch>
              <a:fillRect/>
            </a:stretch>
          </a:blipFill>
        </p:spPr>
      </p:sp>
      <p:sp>
        <p:nvSpPr>
          <p:cNvPr id="311" name="TextBox 311"/>
          <p:cNvSpPr txBox="1"/>
          <p:nvPr/>
        </p:nvSpPr>
        <p:spPr>
          <a:xfrm>
            <a:off x="8294165" y="8270198"/>
            <a:ext cx="1533829" cy="232396"/>
          </a:xfrm>
          <a:prstGeom prst="rect">
            <a:avLst/>
          </a:prstGeom>
        </p:spPr>
        <p:txBody>
          <a:bodyPr lIns="0" tIns="0" rIns="0" bIns="0" rtlCol="0" anchor="t">
            <a:spAutoFit/>
          </a:bodyPr>
          <a:lstStyle/>
          <a:p>
            <a:pPr algn="ctr">
              <a:lnSpc>
                <a:spcPts val="1849"/>
              </a:lnSpc>
            </a:pPr>
            <a:r>
              <a:rPr lang="en-US" sz="1503">
                <a:solidFill>
                  <a:srgbClr val="571200"/>
                </a:solidFill>
                <a:latin typeface="Inter 2 Italics"/>
              </a:rPr>
              <a:t>Transition 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533352" y="374177"/>
            <a:ext cx="1141700" cy="1141700"/>
          </a:xfrm>
          <a:custGeom>
            <a:avLst/>
            <a:gdLst/>
            <a:ahLst/>
            <a:cxnLst/>
            <a:rect l="l" t="t" r="r" b="b"/>
            <a:pathLst>
              <a:path w="1141700" h="1141700">
                <a:moveTo>
                  <a:pt x="0" y="0"/>
                </a:moveTo>
                <a:lnTo>
                  <a:pt x="1141700" y="0"/>
                </a:lnTo>
                <a:lnTo>
                  <a:pt x="1141700" y="1141701"/>
                </a:lnTo>
                <a:lnTo>
                  <a:pt x="0" y="114170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sp>
      <p:sp>
        <p:nvSpPr>
          <p:cNvPr id="3" name="Freeform 3"/>
          <p:cNvSpPr/>
          <p:nvPr/>
        </p:nvSpPr>
        <p:spPr>
          <a:xfrm>
            <a:off x="2912540" y="5339389"/>
            <a:ext cx="2845649" cy="2956519"/>
          </a:xfrm>
          <a:custGeom>
            <a:avLst/>
            <a:gdLst/>
            <a:ahLst/>
            <a:cxnLst/>
            <a:rect l="l" t="t" r="r" b="b"/>
            <a:pathLst>
              <a:path w="2845649" h="2956519">
                <a:moveTo>
                  <a:pt x="0" y="0"/>
                </a:moveTo>
                <a:lnTo>
                  <a:pt x="2845650" y="0"/>
                </a:lnTo>
                <a:lnTo>
                  <a:pt x="2845650" y="2956519"/>
                </a:lnTo>
                <a:lnTo>
                  <a:pt x="0" y="2956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5917838" y="6689966"/>
            <a:ext cx="856411" cy="255366"/>
          </a:xfrm>
          <a:custGeom>
            <a:avLst/>
            <a:gdLst/>
            <a:ahLst/>
            <a:cxnLst/>
            <a:rect l="l" t="t" r="r" b="b"/>
            <a:pathLst>
              <a:path w="856411" h="255366">
                <a:moveTo>
                  <a:pt x="0" y="0"/>
                </a:moveTo>
                <a:lnTo>
                  <a:pt x="856411" y="0"/>
                </a:lnTo>
                <a:lnTo>
                  <a:pt x="856411" y="255366"/>
                </a:lnTo>
                <a:lnTo>
                  <a:pt x="0" y="255366"/>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5" name="Freeform 5"/>
          <p:cNvSpPr/>
          <p:nvPr/>
        </p:nvSpPr>
        <p:spPr>
          <a:xfrm>
            <a:off x="8391871" y="6689966"/>
            <a:ext cx="856411" cy="255366"/>
          </a:xfrm>
          <a:custGeom>
            <a:avLst/>
            <a:gdLst/>
            <a:ahLst/>
            <a:cxnLst/>
            <a:rect l="l" t="t" r="r" b="b"/>
            <a:pathLst>
              <a:path w="856411" h="255366">
                <a:moveTo>
                  <a:pt x="0" y="0"/>
                </a:moveTo>
                <a:lnTo>
                  <a:pt x="856412" y="0"/>
                </a:lnTo>
                <a:lnTo>
                  <a:pt x="856412" y="255366"/>
                </a:lnTo>
                <a:lnTo>
                  <a:pt x="0" y="255366"/>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6" name="Freeform 6"/>
          <p:cNvSpPr/>
          <p:nvPr/>
        </p:nvSpPr>
        <p:spPr>
          <a:xfrm>
            <a:off x="11935589" y="6689966"/>
            <a:ext cx="856411" cy="255366"/>
          </a:xfrm>
          <a:custGeom>
            <a:avLst/>
            <a:gdLst/>
            <a:ahLst/>
            <a:cxnLst/>
            <a:rect l="l" t="t" r="r" b="b"/>
            <a:pathLst>
              <a:path w="856411" h="255366">
                <a:moveTo>
                  <a:pt x="0" y="0"/>
                </a:moveTo>
                <a:lnTo>
                  <a:pt x="856411" y="0"/>
                </a:lnTo>
                <a:lnTo>
                  <a:pt x="856411" y="255366"/>
                </a:lnTo>
                <a:lnTo>
                  <a:pt x="0" y="255366"/>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grpSp>
        <p:nvGrpSpPr>
          <p:cNvPr id="7" name="Group 7"/>
          <p:cNvGrpSpPr/>
          <p:nvPr/>
        </p:nvGrpSpPr>
        <p:grpSpPr>
          <a:xfrm>
            <a:off x="3208965" y="5731908"/>
            <a:ext cx="2252800" cy="2171482"/>
            <a:chOff x="0" y="0"/>
            <a:chExt cx="3003733" cy="2895310"/>
          </a:xfrm>
        </p:grpSpPr>
        <p:grpSp>
          <p:nvGrpSpPr>
            <p:cNvPr id="8" name="Group 8"/>
            <p:cNvGrpSpPr/>
            <p:nvPr/>
          </p:nvGrpSpPr>
          <p:grpSpPr>
            <a:xfrm>
              <a:off x="452190" y="343873"/>
              <a:ext cx="2219611" cy="2219611"/>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alpha val="13725"/>
                </a:srgbClr>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984839" y="1622698"/>
              <a:ext cx="345498" cy="345498"/>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429271" y="1530575"/>
              <a:ext cx="345498" cy="345498"/>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905342" y="1185077"/>
              <a:ext cx="345498" cy="345498"/>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650837" y="1876073"/>
              <a:ext cx="345498" cy="34549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440626" y="1141129"/>
              <a:ext cx="345498" cy="345498"/>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97029" y="876515"/>
              <a:ext cx="345498" cy="34549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785932" y="1486627"/>
              <a:ext cx="345498" cy="345498"/>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269778" y="1983754"/>
              <a:ext cx="345498" cy="345498"/>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533506" y="639839"/>
              <a:ext cx="345498" cy="345498"/>
              <a:chOff x="0" y="0"/>
              <a:chExt cx="812800" cy="812800"/>
            </a:xfrm>
          </p:grpSpPr>
          <p:sp>
            <p:nvSpPr>
              <p:cNvPr id="36" name="Freeform 3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7" name="TextBox 3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1879004" y="968380"/>
              <a:ext cx="345498" cy="345498"/>
              <a:chOff x="0" y="0"/>
              <a:chExt cx="812800" cy="812800"/>
            </a:xfrm>
          </p:grpSpPr>
          <p:sp>
            <p:nvSpPr>
              <p:cNvPr id="39" name="Freeform 3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40" name="TextBox 4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805672" y="2309892"/>
              <a:ext cx="174078" cy="174078"/>
              <a:chOff x="0" y="0"/>
              <a:chExt cx="812800" cy="812800"/>
            </a:xfrm>
          </p:grpSpPr>
          <p:sp>
            <p:nvSpPr>
              <p:cNvPr id="42" name="Freeform 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43" name="TextBox 4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a:off x="921787" y="2483970"/>
              <a:ext cx="174078" cy="174078"/>
              <a:chOff x="0" y="0"/>
              <a:chExt cx="812800" cy="812800"/>
            </a:xfrm>
          </p:grpSpPr>
          <p:sp>
            <p:nvSpPr>
              <p:cNvPr id="45" name="Freeform 4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46" name="TextBox 4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7" name="Group 47"/>
            <p:cNvGrpSpPr/>
            <p:nvPr/>
          </p:nvGrpSpPr>
          <p:grpSpPr>
            <a:xfrm>
              <a:off x="718633" y="2476445"/>
              <a:ext cx="174078" cy="174078"/>
              <a:chOff x="0" y="0"/>
              <a:chExt cx="812800" cy="812800"/>
            </a:xfrm>
          </p:grpSpPr>
          <p:sp>
            <p:nvSpPr>
              <p:cNvPr id="48" name="Freeform 4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49" name="TextBox 4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1123341" y="2396931"/>
              <a:ext cx="174078" cy="174078"/>
              <a:chOff x="0" y="0"/>
              <a:chExt cx="812800" cy="812800"/>
            </a:xfrm>
          </p:grpSpPr>
          <p:sp>
            <p:nvSpPr>
              <p:cNvPr id="51" name="Freeform 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2" name="TextBox 5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03846" y="2563484"/>
              <a:ext cx="174078" cy="174078"/>
              <a:chOff x="0" y="0"/>
              <a:chExt cx="812800" cy="812800"/>
            </a:xfrm>
          </p:grpSpPr>
          <p:sp>
            <p:nvSpPr>
              <p:cNvPr id="54" name="Freeform 5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5" name="TextBox 5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095865" y="2613539"/>
              <a:ext cx="174078" cy="174078"/>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8" name="TextBox 5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9" name="Group 59"/>
            <p:cNvGrpSpPr/>
            <p:nvPr/>
          </p:nvGrpSpPr>
          <p:grpSpPr>
            <a:xfrm>
              <a:off x="590032" y="2282727"/>
              <a:ext cx="174078" cy="174078"/>
              <a:chOff x="0" y="0"/>
              <a:chExt cx="812800" cy="812800"/>
            </a:xfrm>
          </p:grpSpPr>
          <p:sp>
            <p:nvSpPr>
              <p:cNvPr id="60" name="Freeform 6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1" name="TextBox 6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2" name="Group 62"/>
            <p:cNvGrpSpPr/>
            <p:nvPr/>
          </p:nvGrpSpPr>
          <p:grpSpPr>
            <a:xfrm rot="3122133">
              <a:off x="380828" y="1708408"/>
              <a:ext cx="174078" cy="174078"/>
              <a:chOff x="0" y="0"/>
              <a:chExt cx="812800" cy="812800"/>
            </a:xfrm>
          </p:grpSpPr>
          <p:sp>
            <p:nvSpPr>
              <p:cNvPr id="63" name="Freeform 6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4" name="TextBox 6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rot="3122133">
              <a:off x="228961" y="1847378"/>
              <a:ext cx="174078" cy="174078"/>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7" name="TextBox 6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8" name="Group 68"/>
            <p:cNvGrpSpPr/>
            <p:nvPr/>
          </p:nvGrpSpPr>
          <p:grpSpPr>
            <a:xfrm rot="3122133">
              <a:off x="177243" y="1604664"/>
              <a:ext cx="174078" cy="174078"/>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0" name="TextBox 7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1" name="Group 71"/>
            <p:cNvGrpSpPr/>
            <p:nvPr/>
          </p:nvGrpSpPr>
          <p:grpSpPr>
            <a:xfrm rot="3122133">
              <a:off x="421573" y="1952738"/>
              <a:ext cx="174078" cy="174078"/>
              <a:chOff x="0" y="0"/>
              <a:chExt cx="812800" cy="812800"/>
            </a:xfrm>
          </p:grpSpPr>
          <p:sp>
            <p:nvSpPr>
              <p:cNvPr id="72" name="Freeform 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3" name="TextBox 7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4" name="Group 74"/>
            <p:cNvGrpSpPr/>
            <p:nvPr/>
          </p:nvGrpSpPr>
          <p:grpSpPr>
            <a:xfrm rot="3122133">
              <a:off x="401306" y="2197505"/>
              <a:ext cx="174078" cy="174078"/>
              <a:chOff x="0" y="0"/>
              <a:chExt cx="812800" cy="812800"/>
            </a:xfrm>
          </p:grpSpPr>
          <p:sp>
            <p:nvSpPr>
              <p:cNvPr id="75" name="Freeform 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6" name="TextBox 7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7" name="Group 77"/>
            <p:cNvGrpSpPr/>
            <p:nvPr/>
          </p:nvGrpSpPr>
          <p:grpSpPr>
            <a:xfrm rot="3122133">
              <a:off x="233898" y="2064328"/>
              <a:ext cx="174078" cy="174078"/>
              <a:chOff x="0" y="0"/>
              <a:chExt cx="812800" cy="812800"/>
            </a:xfrm>
          </p:grpSpPr>
          <p:sp>
            <p:nvSpPr>
              <p:cNvPr id="78" name="Freeform 7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9" name="TextBox 7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0" name="Group 80"/>
            <p:cNvGrpSpPr/>
            <p:nvPr/>
          </p:nvGrpSpPr>
          <p:grpSpPr>
            <a:xfrm rot="3122133">
              <a:off x="35126" y="1771806"/>
              <a:ext cx="174078" cy="174078"/>
              <a:chOff x="0" y="0"/>
              <a:chExt cx="812800" cy="812800"/>
            </a:xfrm>
          </p:grpSpPr>
          <p:sp>
            <p:nvSpPr>
              <p:cNvPr id="81" name="Freeform 8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2" name="TextBox 8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3" name="Group 83"/>
            <p:cNvGrpSpPr/>
            <p:nvPr/>
          </p:nvGrpSpPr>
          <p:grpSpPr>
            <a:xfrm>
              <a:off x="590032" y="2081801"/>
              <a:ext cx="174078" cy="174078"/>
              <a:chOff x="0" y="0"/>
              <a:chExt cx="812800" cy="812800"/>
            </a:xfrm>
          </p:grpSpPr>
          <p:sp>
            <p:nvSpPr>
              <p:cNvPr id="84" name="Freeform 8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5" name="TextBox 8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6" name="Group 86"/>
            <p:cNvGrpSpPr/>
            <p:nvPr/>
          </p:nvGrpSpPr>
          <p:grpSpPr>
            <a:xfrm rot="3579761">
              <a:off x="278244" y="1364699"/>
              <a:ext cx="174078" cy="174078"/>
              <a:chOff x="0" y="0"/>
              <a:chExt cx="812800" cy="812800"/>
            </a:xfrm>
          </p:grpSpPr>
          <p:sp>
            <p:nvSpPr>
              <p:cNvPr id="87" name="Freeform 8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8" name="TextBox 8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9" name="Group 89"/>
            <p:cNvGrpSpPr/>
            <p:nvPr/>
          </p:nvGrpSpPr>
          <p:grpSpPr>
            <a:xfrm rot="3579761">
              <a:off x="90535" y="1373703"/>
              <a:ext cx="174078" cy="174078"/>
              <a:chOff x="0" y="0"/>
              <a:chExt cx="812800" cy="812800"/>
            </a:xfrm>
          </p:grpSpPr>
          <p:sp>
            <p:nvSpPr>
              <p:cNvPr id="90" name="Freeform 9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1" name="TextBox 9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2" name="Group 92"/>
            <p:cNvGrpSpPr/>
            <p:nvPr/>
          </p:nvGrpSpPr>
          <p:grpSpPr>
            <a:xfrm rot="3579761">
              <a:off x="192772" y="1164867"/>
              <a:ext cx="174078" cy="174078"/>
              <a:chOff x="0" y="0"/>
              <a:chExt cx="812800" cy="812800"/>
            </a:xfrm>
          </p:grpSpPr>
          <p:sp>
            <p:nvSpPr>
              <p:cNvPr id="93" name="Freeform 9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4" name="TextBox 9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5" name="Group 95"/>
            <p:cNvGrpSpPr/>
            <p:nvPr/>
          </p:nvGrpSpPr>
          <p:grpSpPr>
            <a:xfrm rot="6701894">
              <a:off x="551997" y="665852"/>
              <a:ext cx="174078" cy="174078"/>
              <a:chOff x="0" y="0"/>
              <a:chExt cx="812800" cy="812800"/>
            </a:xfrm>
          </p:grpSpPr>
          <p:sp>
            <p:nvSpPr>
              <p:cNvPr id="96" name="Freeform 9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7" name="TextBox 9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8" name="Group 98"/>
            <p:cNvGrpSpPr/>
            <p:nvPr/>
          </p:nvGrpSpPr>
          <p:grpSpPr>
            <a:xfrm rot="6701894">
              <a:off x="355351" y="604973"/>
              <a:ext cx="174078" cy="174078"/>
              <a:chOff x="0" y="0"/>
              <a:chExt cx="812800" cy="812800"/>
            </a:xfrm>
          </p:grpSpPr>
          <p:sp>
            <p:nvSpPr>
              <p:cNvPr id="99" name="Freeform 9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0" name="TextBox 10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1" name="Group 101"/>
            <p:cNvGrpSpPr/>
            <p:nvPr/>
          </p:nvGrpSpPr>
          <p:grpSpPr>
            <a:xfrm rot="6701894">
              <a:off x="538707" y="437744"/>
              <a:ext cx="174078" cy="174078"/>
              <a:chOff x="0" y="0"/>
              <a:chExt cx="812800" cy="812800"/>
            </a:xfrm>
          </p:grpSpPr>
          <p:sp>
            <p:nvSpPr>
              <p:cNvPr id="102" name="Freeform 10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3" name="TextBox 10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104"/>
            <p:cNvGrpSpPr/>
            <p:nvPr/>
          </p:nvGrpSpPr>
          <p:grpSpPr>
            <a:xfrm rot="6701894">
              <a:off x="392487" y="852802"/>
              <a:ext cx="174078" cy="174078"/>
              <a:chOff x="0" y="0"/>
              <a:chExt cx="812800" cy="812800"/>
            </a:xfrm>
          </p:grpSpPr>
          <p:sp>
            <p:nvSpPr>
              <p:cNvPr id="105" name="Freeform 10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6" name="TextBox 10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7" name="Group 107"/>
            <p:cNvGrpSpPr/>
            <p:nvPr/>
          </p:nvGrpSpPr>
          <p:grpSpPr>
            <a:xfrm rot="6701894">
              <a:off x="171000" y="958939"/>
              <a:ext cx="174078" cy="174078"/>
              <a:chOff x="0" y="0"/>
              <a:chExt cx="812800" cy="812800"/>
            </a:xfrm>
          </p:grpSpPr>
          <p:sp>
            <p:nvSpPr>
              <p:cNvPr id="108" name="Freeform 10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9" name="TextBox 10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110"/>
            <p:cNvGrpSpPr/>
            <p:nvPr/>
          </p:nvGrpSpPr>
          <p:grpSpPr>
            <a:xfrm rot="6701894">
              <a:off x="201385" y="747188"/>
              <a:ext cx="174078" cy="174078"/>
              <a:chOff x="0" y="0"/>
              <a:chExt cx="812800" cy="812800"/>
            </a:xfrm>
          </p:grpSpPr>
          <p:sp>
            <p:nvSpPr>
              <p:cNvPr id="111" name="Freeform 1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2" name="TextBox 1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113"/>
            <p:cNvGrpSpPr/>
            <p:nvPr/>
          </p:nvGrpSpPr>
          <p:grpSpPr>
            <a:xfrm rot="6701894">
              <a:off x="322670" y="399509"/>
              <a:ext cx="174078" cy="174078"/>
              <a:chOff x="0" y="0"/>
              <a:chExt cx="812800" cy="812800"/>
            </a:xfrm>
          </p:grpSpPr>
          <p:sp>
            <p:nvSpPr>
              <p:cNvPr id="114" name="Freeform 1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5" name="TextBox 1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116"/>
            <p:cNvGrpSpPr/>
            <p:nvPr/>
          </p:nvGrpSpPr>
          <p:grpSpPr>
            <a:xfrm rot="3579761">
              <a:off x="366184" y="1063381"/>
              <a:ext cx="174078" cy="174078"/>
              <a:chOff x="0" y="0"/>
              <a:chExt cx="812800" cy="812800"/>
            </a:xfrm>
          </p:grpSpPr>
          <p:sp>
            <p:nvSpPr>
              <p:cNvPr id="117" name="Freeform 1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8" name="TextBox 1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9" name="Group 119"/>
            <p:cNvGrpSpPr/>
            <p:nvPr/>
          </p:nvGrpSpPr>
          <p:grpSpPr>
            <a:xfrm rot="8763607">
              <a:off x="2190110" y="2531725"/>
              <a:ext cx="174078" cy="174078"/>
              <a:chOff x="0" y="0"/>
              <a:chExt cx="812800" cy="812800"/>
            </a:xfrm>
          </p:grpSpPr>
          <p:sp>
            <p:nvSpPr>
              <p:cNvPr id="120" name="Freeform 1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1" name="TextBox 12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2" name="Group 122"/>
            <p:cNvGrpSpPr/>
            <p:nvPr/>
          </p:nvGrpSpPr>
          <p:grpSpPr>
            <a:xfrm rot="8763607">
              <a:off x="1787474" y="2450204"/>
              <a:ext cx="174078" cy="174078"/>
              <a:chOff x="0" y="0"/>
              <a:chExt cx="812800" cy="812800"/>
            </a:xfrm>
          </p:grpSpPr>
          <p:sp>
            <p:nvSpPr>
              <p:cNvPr id="123" name="Freeform 1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4" name="TextBox 12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5" name="Group 125"/>
            <p:cNvGrpSpPr/>
            <p:nvPr/>
          </p:nvGrpSpPr>
          <p:grpSpPr>
            <a:xfrm rot="8763607">
              <a:off x="2003339" y="2450204"/>
              <a:ext cx="174078" cy="174078"/>
              <a:chOff x="0" y="0"/>
              <a:chExt cx="812800" cy="812800"/>
            </a:xfrm>
          </p:grpSpPr>
          <p:sp>
            <p:nvSpPr>
              <p:cNvPr id="126" name="Freeform 1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7" name="TextBox 1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8" name="Group 128"/>
            <p:cNvGrpSpPr/>
            <p:nvPr/>
          </p:nvGrpSpPr>
          <p:grpSpPr>
            <a:xfrm rot="8763607">
              <a:off x="1717072" y="2652530"/>
              <a:ext cx="174078" cy="174078"/>
              <a:chOff x="0" y="0"/>
              <a:chExt cx="812800" cy="812800"/>
            </a:xfrm>
          </p:grpSpPr>
          <p:sp>
            <p:nvSpPr>
              <p:cNvPr id="129" name="Freeform 1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0" name="TextBox 13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1" name="Group 131"/>
            <p:cNvGrpSpPr/>
            <p:nvPr/>
          </p:nvGrpSpPr>
          <p:grpSpPr>
            <a:xfrm rot="8763607">
              <a:off x="1561966" y="2513610"/>
              <a:ext cx="174078" cy="174078"/>
              <a:chOff x="0" y="0"/>
              <a:chExt cx="812800" cy="812800"/>
            </a:xfrm>
          </p:grpSpPr>
          <p:sp>
            <p:nvSpPr>
              <p:cNvPr id="132" name="Freeform 1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3" name="TextBox 13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4" name="Group 134"/>
            <p:cNvGrpSpPr/>
            <p:nvPr/>
          </p:nvGrpSpPr>
          <p:grpSpPr>
            <a:xfrm rot="8763607">
              <a:off x="1475461" y="2687465"/>
              <a:ext cx="174078" cy="174078"/>
              <a:chOff x="0" y="0"/>
              <a:chExt cx="812800" cy="812800"/>
            </a:xfrm>
          </p:grpSpPr>
          <p:sp>
            <p:nvSpPr>
              <p:cNvPr id="135" name="Freeform 1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6" name="TextBox 13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7" name="Group 137"/>
            <p:cNvGrpSpPr/>
            <p:nvPr/>
          </p:nvGrpSpPr>
          <p:grpSpPr>
            <a:xfrm rot="8763607">
              <a:off x="2140723" y="2307298"/>
              <a:ext cx="174078" cy="174078"/>
              <a:chOff x="0" y="0"/>
              <a:chExt cx="812800" cy="812800"/>
            </a:xfrm>
          </p:grpSpPr>
          <p:sp>
            <p:nvSpPr>
              <p:cNvPr id="138" name="Freeform 13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9" name="TextBox 13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0" name="Group 140"/>
            <p:cNvGrpSpPr/>
            <p:nvPr/>
          </p:nvGrpSpPr>
          <p:grpSpPr>
            <a:xfrm rot="8763607">
              <a:off x="1949294" y="2634415"/>
              <a:ext cx="174078" cy="174078"/>
              <a:chOff x="0" y="0"/>
              <a:chExt cx="812800" cy="812800"/>
            </a:xfrm>
          </p:grpSpPr>
          <p:sp>
            <p:nvSpPr>
              <p:cNvPr id="141" name="Freeform 14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2" name="TextBox 14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3" name="Group 143"/>
            <p:cNvGrpSpPr/>
            <p:nvPr/>
          </p:nvGrpSpPr>
          <p:grpSpPr>
            <a:xfrm rot="-5400000">
              <a:off x="2470335" y="1962605"/>
              <a:ext cx="174078" cy="174078"/>
              <a:chOff x="0" y="0"/>
              <a:chExt cx="812800" cy="812800"/>
            </a:xfrm>
          </p:grpSpPr>
          <p:sp>
            <p:nvSpPr>
              <p:cNvPr id="144" name="Freeform 14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5" name="TextBox 14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6" name="Group 146"/>
            <p:cNvGrpSpPr/>
            <p:nvPr/>
          </p:nvGrpSpPr>
          <p:grpSpPr>
            <a:xfrm rot="-5400000">
              <a:off x="2644413" y="1846490"/>
              <a:ext cx="174078" cy="174078"/>
              <a:chOff x="0" y="0"/>
              <a:chExt cx="812800" cy="812800"/>
            </a:xfrm>
          </p:grpSpPr>
          <p:sp>
            <p:nvSpPr>
              <p:cNvPr id="147" name="Freeform 1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8" name="TextBox 14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9" name="Group 149"/>
            <p:cNvGrpSpPr/>
            <p:nvPr/>
          </p:nvGrpSpPr>
          <p:grpSpPr>
            <a:xfrm rot="-5400000">
              <a:off x="2636887" y="2049644"/>
              <a:ext cx="174078" cy="174078"/>
              <a:chOff x="0" y="0"/>
              <a:chExt cx="812800" cy="812800"/>
            </a:xfrm>
          </p:grpSpPr>
          <p:sp>
            <p:nvSpPr>
              <p:cNvPr id="150" name="Freeform 1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1" name="TextBox 15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2" name="Group 152"/>
            <p:cNvGrpSpPr/>
            <p:nvPr/>
          </p:nvGrpSpPr>
          <p:grpSpPr>
            <a:xfrm rot="-5400000">
              <a:off x="2829655" y="1706907"/>
              <a:ext cx="174078" cy="174078"/>
              <a:chOff x="0" y="0"/>
              <a:chExt cx="812800" cy="812800"/>
            </a:xfrm>
          </p:grpSpPr>
          <p:sp>
            <p:nvSpPr>
              <p:cNvPr id="153" name="Freeform 1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4" name="TextBox 15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5" name="Group 155"/>
            <p:cNvGrpSpPr/>
            <p:nvPr/>
          </p:nvGrpSpPr>
          <p:grpSpPr>
            <a:xfrm rot="-5400000">
              <a:off x="2617248" y="1644180"/>
              <a:ext cx="174078" cy="174078"/>
              <a:chOff x="0" y="0"/>
              <a:chExt cx="812800" cy="812800"/>
            </a:xfrm>
          </p:grpSpPr>
          <p:sp>
            <p:nvSpPr>
              <p:cNvPr id="156" name="Freeform 15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7" name="TextBox 15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8" name="Group 158"/>
            <p:cNvGrpSpPr/>
            <p:nvPr/>
          </p:nvGrpSpPr>
          <p:grpSpPr>
            <a:xfrm rot="-5400000">
              <a:off x="2443169" y="2178245"/>
              <a:ext cx="174078" cy="174078"/>
              <a:chOff x="0" y="0"/>
              <a:chExt cx="812800" cy="812800"/>
            </a:xfrm>
          </p:grpSpPr>
          <p:sp>
            <p:nvSpPr>
              <p:cNvPr id="159" name="Freeform 15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0" name="TextBox 16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1" name="Group 161"/>
            <p:cNvGrpSpPr/>
            <p:nvPr/>
          </p:nvGrpSpPr>
          <p:grpSpPr>
            <a:xfrm rot="-2277866">
              <a:off x="2357948" y="2366971"/>
              <a:ext cx="174078" cy="174078"/>
              <a:chOff x="0" y="0"/>
              <a:chExt cx="812800" cy="812800"/>
            </a:xfrm>
          </p:grpSpPr>
          <p:sp>
            <p:nvSpPr>
              <p:cNvPr id="162" name="Freeform 1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3" name="TextBox 16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4" name="Group 164"/>
            <p:cNvGrpSpPr/>
            <p:nvPr/>
          </p:nvGrpSpPr>
          <p:grpSpPr>
            <a:xfrm rot="3363607">
              <a:off x="2765219" y="1499063"/>
              <a:ext cx="174078" cy="174078"/>
              <a:chOff x="0" y="0"/>
              <a:chExt cx="812800" cy="812800"/>
            </a:xfrm>
          </p:grpSpPr>
          <p:sp>
            <p:nvSpPr>
              <p:cNvPr id="165" name="Freeform 1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6" name="TextBox 16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7" name="Group 167"/>
            <p:cNvGrpSpPr/>
            <p:nvPr/>
          </p:nvGrpSpPr>
          <p:grpSpPr>
            <a:xfrm rot="-5400000">
              <a:off x="2644413" y="2255879"/>
              <a:ext cx="174078" cy="174078"/>
              <a:chOff x="0" y="0"/>
              <a:chExt cx="812800" cy="812800"/>
            </a:xfrm>
          </p:grpSpPr>
          <p:sp>
            <p:nvSpPr>
              <p:cNvPr id="168" name="Freeform 1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9" name="TextBox 16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0" name="Group 170"/>
            <p:cNvGrpSpPr/>
            <p:nvPr/>
          </p:nvGrpSpPr>
          <p:grpSpPr>
            <a:xfrm rot="7366630">
              <a:off x="777498" y="404356"/>
              <a:ext cx="174078" cy="174078"/>
              <a:chOff x="0" y="0"/>
              <a:chExt cx="812800" cy="812800"/>
            </a:xfrm>
          </p:grpSpPr>
          <p:sp>
            <p:nvSpPr>
              <p:cNvPr id="171" name="Freeform 1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2" name="TextBox 17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3" name="Group 173"/>
            <p:cNvGrpSpPr/>
            <p:nvPr/>
          </p:nvGrpSpPr>
          <p:grpSpPr>
            <a:xfrm rot="7366630">
              <a:off x="684584" y="241008"/>
              <a:ext cx="174078" cy="174078"/>
              <a:chOff x="0" y="0"/>
              <a:chExt cx="812800" cy="812800"/>
            </a:xfrm>
          </p:grpSpPr>
          <p:sp>
            <p:nvSpPr>
              <p:cNvPr id="174" name="Freeform 1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5" name="TextBox 17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6" name="Group 176"/>
            <p:cNvGrpSpPr/>
            <p:nvPr/>
          </p:nvGrpSpPr>
          <p:grpSpPr>
            <a:xfrm rot="7366630">
              <a:off x="917080" y="237756"/>
              <a:ext cx="174078" cy="174078"/>
              <a:chOff x="0" y="0"/>
              <a:chExt cx="812800" cy="812800"/>
            </a:xfrm>
          </p:grpSpPr>
          <p:sp>
            <p:nvSpPr>
              <p:cNvPr id="177" name="Freeform 1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8" name="TextBox 17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9" name="Group 179"/>
            <p:cNvGrpSpPr/>
            <p:nvPr/>
          </p:nvGrpSpPr>
          <p:grpSpPr>
            <a:xfrm rot="10488763">
              <a:off x="1524602" y="332495"/>
              <a:ext cx="174078" cy="174078"/>
              <a:chOff x="0" y="0"/>
              <a:chExt cx="812800" cy="812800"/>
            </a:xfrm>
          </p:grpSpPr>
          <p:sp>
            <p:nvSpPr>
              <p:cNvPr id="180" name="Freeform 1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1" name="TextBox 18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2" name="Group 182"/>
            <p:cNvGrpSpPr/>
            <p:nvPr/>
          </p:nvGrpSpPr>
          <p:grpSpPr>
            <a:xfrm rot="10488763">
              <a:off x="1489975" y="129573"/>
              <a:ext cx="174078" cy="174078"/>
              <a:chOff x="0" y="0"/>
              <a:chExt cx="812800" cy="812800"/>
            </a:xfrm>
          </p:grpSpPr>
          <p:sp>
            <p:nvSpPr>
              <p:cNvPr id="183" name="Freeform 1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4" name="TextBox 18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5" name="Group 185"/>
            <p:cNvGrpSpPr/>
            <p:nvPr/>
          </p:nvGrpSpPr>
          <p:grpSpPr>
            <a:xfrm rot="10488763">
              <a:off x="1722044" y="217489"/>
              <a:ext cx="174078" cy="174078"/>
              <a:chOff x="0" y="0"/>
              <a:chExt cx="812800" cy="812800"/>
            </a:xfrm>
          </p:grpSpPr>
          <p:sp>
            <p:nvSpPr>
              <p:cNvPr id="186" name="Freeform 1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7" name="TextBox 18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8" name="Group 188"/>
            <p:cNvGrpSpPr/>
            <p:nvPr/>
          </p:nvGrpSpPr>
          <p:grpSpPr>
            <a:xfrm rot="10488763">
              <a:off x="1285727" y="274766"/>
              <a:ext cx="174078" cy="174078"/>
              <a:chOff x="0" y="0"/>
              <a:chExt cx="812800" cy="812800"/>
            </a:xfrm>
          </p:grpSpPr>
          <p:sp>
            <p:nvSpPr>
              <p:cNvPr id="189" name="Freeform 1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0" name="TextBox 19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1" name="Group 191"/>
            <p:cNvGrpSpPr/>
            <p:nvPr/>
          </p:nvGrpSpPr>
          <p:grpSpPr>
            <a:xfrm rot="10488763">
              <a:off x="1090904" y="125215"/>
              <a:ext cx="174078" cy="174078"/>
              <a:chOff x="0" y="0"/>
              <a:chExt cx="812800" cy="812800"/>
            </a:xfrm>
          </p:grpSpPr>
          <p:sp>
            <p:nvSpPr>
              <p:cNvPr id="192" name="Freeform 19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3" name="TextBox 19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4" name="Group 194"/>
            <p:cNvGrpSpPr/>
            <p:nvPr/>
          </p:nvGrpSpPr>
          <p:grpSpPr>
            <a:xfrm rot="10488763">
              <a:off x="1293507" y="56561"/>
              <a:ext cx="174078" cy="174078"/>
              <a:chOff x="0" y="0"/>
              <a:chExt cx="812800" cy="812800"/>
            </a:xfrm>
          </p:grpSpPr>
          <p:sp>
            <p:nvSpPr>
              <p:cNvPr id="195" name="Freeform 19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6" name="TextBox 19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7" name="Group 197"/>
            <p:cNvGrpSpPr/>
            <p:nvPr/>
          </p:nvGrpSpPr>
          <p:grpSpPr>
            <a:xfrm rot="10488763">
              <a:off x="1658452" y="7513"/>
              <a:ext cx="174078" cy="174078"/>
              <a:chOff x="0" y="0"/>
              <a:chExt cx="812800" cy="812800"/>
            </a:xfrm>
          </p:grpSpPr>
          <p:sp>
            <p:nvSpPr>
              <p:cNvPr id="198" name="Freeform 19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9" name="TextBox 19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0" name="Group 200"/>
            <p:cNvGrpSpPr/>
            <p:nvPr/>
          </p:nvGrpSpPr>
          <p:grpSpPr>
            <a:xfrm rot="7366630">
              <a:off x="1086015" y="346532"/>
              <a:ext cx="174078" cy="174078"/>
              <a:chOff x="0" y="0"/>
              <a:chExt cx="812800" cy="812800"/>
            </a:xfrm>
          </p:grpSpPr>
          <p:sp>
            <p:nvSpPr>
              <p:cNvPr id="201" name="Freeform 20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2" name="TextBox 20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3" name="Group 203"/>
            <p:cNvGrpSpPr/>
            <p:nvPr/>
          </p:nvGrpSpPr>
          <p:grpSpPr>
            <a:xfrm rot="890330">
              <a:off x="2182131" y="260121"/>
              <a:ext cx="174078" cy="174078"/>
              <a:chOff x="0" y="0"/>
              <a:chExt cx="812800" cy="812800"/>
            </a:xfrm>
          </p:grpSpPr>
          <p:sp>
            <p:nvSpPr>
              <p:cNvPr id="204" name="Freeform 20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5" name="TextBox 20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6" name="Group 206"/>
            <p:cNvGrpSpPr/>
            <p:nvPr/>
          </p:nvGrpSpPr>
          <p:grpSpPr>
            <a:xfrm rot="890330">
              <a:off x="2386139" y="616691"/>
              <a:ext cx="174078" cy="174078"/>
              <a:chOff x="0" y="0"/>
              <a:chExt cx="812800" cy="812800"/>
            </a:xfrm>
          </p:grpSpPr>
          <p:sp>
            <p:nvSpPr>
              <p:cNvPr id="207" name="Freeform 20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8" name="TextBox 20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9" name="Group 209"/>
            <p:cNvGrpSpPr/>
            <p:nvPr/>
          </p:nvGrpSpPr>
          <p:grpSpPr>
            <a:xfrm rot="890330">
              <a:off x="2243890" y="454324"/>
              <a:ext cx="174078" cy="174078"/>
              <a:chOff x="0" y="0"/>
              <a:chExt cx="812800" cy="812800"/>
            </a:xfrm>
          </p:grpSpPr>
          <p:sp>
            <p:nvSpPr>
              <p:cNvPr id="210" name="Freeform 2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1" name="TextBox 2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2" name="Group 212"/>
            <p:cNvGrpSpPr/>
            <p:nvPr/>
          </p:nvGrpSpPr>
          <p:grpSpPr>
            <a:xfrm rot="890330">
              <a:off x="2584715" y="536318"/>
              <a:ext cx="174078" cy="174078"/>
              <a:chOff x="0" y="0"/>
              <a:chExt cx="812800" cy="812800"/>
            </a:xfrm>
          </p:grpSpPr>
          <p:sp>
            <p:nvSpPr>
              <p:cNvPr id="213" name="Freeform 2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4" name="TextBox 2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5" name="Group 215"/>
            <p:cNvGrpSpPr/>
            <p:nvPr/>
          </p:nvGrpSpPr>
          <p:grpSpPr>
            <a:xfrm rot="890330">
              <a:off x="2576762" y="718025"/>
              <a:ext cx="174078" cy="174078"/>
              <a:chOff x="0" y="0"/>
              <a:chExt cx="812800" cy="812800"/>
            </a:xfrm>
          </p:grpSpPr>
          <p:sp>
            <p:nvSpPr>
              <p:cNvPr id="216" name="Freeform 2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7" name="TextBox 2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8" name="Group 218"/>
            <p:cNvGrpSpPr/>
            <p:nvPr/>
          </p:nvGrpSpPr>
          <p:grpSpPr>
            <a:xfrm rot="890330">
              <a:off x="2765219" y="800959"/>
              <a:ext cx="174078" cy="174078"/>
              <a:chOff x="0" y="0"/>
              <a:chExt cx="812800" cy="812800"/>
            </a:xfrm>
          </p:grpSpPr>
          <p:sp>
            <p:nvSpPr>
              <p:cNvPr id="219" name="Freeform 2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0" name="TextBox 2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1" name="Group 221"/>
            <p:cNvGrpSpPr/>
            <p:nvPr/>
          </p:nvGrpSpPr>
          <p:grpSpPr>
            <a:xfrm rot="890330">
              <a:off x="2418062" y="373585"/>
              <a:ext cx="174078" cy="174078"/>
              <a:chOff x="0" y="0"/>
              <a:chExt cx="812800" cy="812800"/>
            </a:xfrm>
          </p:grpSpPr>
          <p:sp>
            <p:nvSpPr>
              <p:cNvPr id="222" name="Freeform 2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3" name="TextBox 2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4" name="Group 224"/>
            <p:cNvGrpSpPr/>
            <p:nvPr/>
          </p:nvGrpSpPr>
          <p:grpSpPr>
            <a:xfrm rot="-10151144">
              <a:off x="1947608" y="242445"/>
              <a:ext cx="174078" cy="174078"/>
              <a:chOff x="0" y="0"/>
              <a:chExt cx="812800" cy="812800"/>
            </a:xfrm>
          </p:grpSpPr>
          <p:sp>
            <p:nvSpPr>
              <p:cNvPr id="225" name="Freeform 2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6" name="TextBox 2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7" name="Group 227"/>
            <p:cNvGrpSpPr/>
            <p:nvPr/>
          </p:nvGrpSpPr>
          <p:grpSpPr>
            <a:xfrm rot="890330">
              <a:off x="2549597" y="925750"/>
              <a:ext cx="174078" cy="174078"/>
              <a:chOff x="0" y="0"/>
              <a:chExt cx="812800" cy="812800"/>
            </a:xfrm>
          </p:grpSpPr>
          <p:sp>
            <p:nvSpPr>
              <p:cNvPr id="228" name="Freeform 2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9" name="TextBox 2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0" name="Group 230"/>
            <p:cNvGrpSpPr/>
            <p:nvPr/>
          </p:nvGrpSpPr>
          <p:grpSpPr>
            <a:xfrm rot="-5400000">
              <a:off x="2829655" y="1213071"/>
              <a:ext cx="174078" cy="174078"/>
              <a:chOff x="0" y="0"/>
              <a:chExt cx="812800" cy="812800"/>
            </a:xfrm>
          </p:grpSpPr>
          <p:sp>
            <p:nvSpPr>
              <p:cNvPr id="231" name="Freeform 2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2" name="TextBox 2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3" name="Group 233"/>
            <p:cNvGrpSpPr/>
            <p:nvPr/>
          </p:nvGrpSpPr>
          <p:grpSpPr>
            <a:xfrm rot="-5400000">
              <a:off x="2617248" y="1150343"/>
              <a:ext cx="174078" cy="174078"/>
              <a:chOff x="0" y="0"/>
              <a:chExt cx="812800" cy="812800"/>
            </a:xfrm>
          </p:grpSpPr>
          <p:sp>
            <p:nvSpPr>
              <p:cNvPr id="234" name="Freeform 2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5" name="TextBox 23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6" name="Group 236"/>
            <p:cNvGrpSpPr/>
            <p:nvPr/>
          </p:nvGrpSpPr>
          <p:grpSpPr>
            <a:xfrm rot="3363607">
              <a:off x="2765219" y="1005226"/>
              <a:ext cx="174078" cy="174078"/>
              <a:chOff x="0" y="0"/>
              <a:chExt cx="812800" cy="812800"/>
            </a:xfrm>
          </p:grpSpPr>
          <p:sp>
            <p:nvSpPr>
              <p:cNvPr id="237" name="Freeform 2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8" name="TextBox 23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9" name="Group 239"/>
            <p:cNvGrpSpPr/>
            <p:nvPr/>
          </p:nvGrpSpPr>
          <p:grpSpPr>
            <a:xfrm rot="3363607">
              <a:off x="2636887" y="1366422"/>
              <a:ext cx="174078" cy="174078"/>
              <a:chOff x="0" y="0"/>
              <a:chExt cx="812800" cy="812800"/>
            </a:xfrm>
          </p:grpSpPr>
          <p:sp>
            <p:nvSpPr>
              <p:cNvPr id="240" name="Freeform 2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41" name="TextBox 24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242" name="Group 242"/>
          <p:cNvGrpSpPr/>
          <p:nvPr/>
        </p:nvGrpSpPr>
        <p:grpSpPr>
          <a:xfrm>
            <a:off x="2479211" y="8188013"/>
            <a:ext cx="866657" cy="866657"/>
            <a:chOff x="0" y="0"/>
            <a:chExt cx="812800" cy="812800"/>
          </a:xfrm>
        </p:grpSpPr>
        <p:sp>
          <p:nvSpPr>
            <p:cNvPr id="243" name="Freeform 2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44" name="TextBox 244"/>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45" name="Freeform 245"/>
          <p:cNvSpPr/>
          <p:nvPr/>
        </p:nvSpPr>
        <p:spPr>
          <a:xfrm>
            <a:off x="2679142" y="8391158"/>
            <a:ext cx="472282" cy="469330"/>
          </a:xfrm>
          <a:custGeom>
            <a:avLst/>
            <a:gdLst/>
            <a:ahLst/>
            <a:cxnLst/>
            <a:rect l="l" t="t" r="r" b="b"/>
            <a:pathLst>
              <a:path w="472282" h="469330">
                <a:moveTo>
                  <a:pt x="0" y="0"/>
                </a:moveTo>
                <a:lnTo>
                  <a:pt x="472281" y="0"/>
                </a:lnTo>
                <a:lnTo>
                  <a:pt x="472281" y="469330"/>
                </a:lnTo>
                <a:lnTo>
                  <a:pt x="0" y="469330"/>
                </a:lnTo>
                <a:lnTo>
                  <a:pt x="0" y="0"/>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sp>
      <p:grpSp>
        <p:nvGrpSpPr>
          <p:cNvPr id="246" name="Group 246"/>
          <p:cNvGrpSpPr/>
          <p:nvPr/>
        </p:nvGrpSpPr>
        <p:grpSpPr>
          <a:xfrm>
            <a:off x="2475374" y="4206873"/>
            <a:ext cx="862428" cy="862428"/>
            <a:chOff x="0" y="0"/>
            <a:chExt cx="812800" cy="812800"/>
          </a:xfrm>
        </p:grpSpPr>
        <p:sp>
          <p:nvSpPr>
            <p:cNvPr id="247" name="Freeform 2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48" name="TextBox 248"/>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49" name="Freeform 249"/>
          <p:cNvSpPr/>
          <p:nvPr/>
        </p:nvSpPr>
        <p:spPr>
          <a:xfrm>
            <a:off x="2679142" y="4403000"/>
            <a:ext cx="454892" cy="470173"/>
          </a:xfrm>
          <a:custGeom>
            <a:avLst/>
            <a:gdLst/>
            <a:ahLst/>
            <a:cxnLst/>
            <a:rect l="l" t="t" r="r" b="b"/>
            <a:pathLst>
              <a:path w="454892" h="470173">
                <a:moveTo>
                  <a:pt x="0" y="0"/>
                </a:moveTo>
                <a:lnTo>
                  <a:pt x="454892" y="0"/>
                </a:lnTo>
                <a:lnTo>
                  <a:pt x="454892" y="470173"/>
                </a:lnTo>
                <a:lnTo>
                  <a:pt x="0" y="4701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50" name="Group 250"/>
          <p:cNvGrpSpPr/>
          <p:nvPr/>
        </p:nvGrpSpPr>
        <p:grpSpPr>
          <a:xfrm>
            <a:off x="1405099" y="6306274"/>
            <a:ext cx="866657" cy="866657"/>
            <a:chOff x="0" y="0"/>
            <a:chExt cx="812800" cy="812800"/>
          </a:xfrm>
        </p:grpSpPr>
        <p:sp>
          <p:nvSpPr>
            <p:cNvPr id="251" name="Freeform 2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52" name="TextBox 252"/>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53" name="Freeform 253"/>
          <p:cNvSpPr/>
          <p:nvPr/>
        </p:nvSpPr>
        <p:spPr>
          <a:xfrm>
            <a:off x="1590093" y="6540004"/>
            <a:ext cx="496670" cy="399198"/>
          </a:xfrm>
          <a:custGeom>
            <a:avLst/>
            <a:gdLst/>
            <a:ahLst/>
            <a:cxnLst/>
            <a:rect l="l" t="t" r="r" b="b"/>
            <a:pathLst>
              <a:path w="496670" h="399198">
                <a:moveTo>
                  <a:pt x="0" y="0"/>
                </a:moveTo>
                <a:lnTo>
                  <a:pt x="496670" y="0"/>
                </a:lnTo>
                <a:lnTo>
                  <a:pt x="496670" y="399198"/>
                </a:lnTo>
                <a:lnTo>
                  <a:pt x="0" y="3991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54" name="Freeform 254"/>
          <p:cNvSpPr/>
          <p:nvPr/>
        </p:nvSpPr>
        <p:spPr>
          <a:xfrm>
            <a:off x="9882066" y="1719497"/>
            <a:ext cx="1387952" cy="1602253"/>
          </a:xfrm>
          <a:custGeom>
            <a:avLst/>
            <a:gdLst/>
            <a:ahLst/>
            <a:cxnLst/>
            <a:rect l="l" t="t" r="r" b="b"/>
            <a:pathLst>
              <a:path w="1387952" h="1602253">
                <a:moveTo>
                  <a:pt x="0" y="0"/>
                </a:moveTo>
                <a:lnTo>
                  <a:pt x="1387952" y="0"/>
                </a:lnTo>
                <a:lnTo>
                  <a:pt x="1387952" y="1602253"/>
                </a:lnTo>
                <a:lnTo>
                  <a:pt x="0" y="1602253"/>
                </a:lnTo>
                <a:lnTo>
                  <a:pt x="0" y="0"/>
                </a:lnTo>
                <a:close/>
              </a:path>
            </a:pathLst>
          </a:custGeom>
          <a: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p:spPr>
      </p:sp>
      <p:sp>
        <p:nvSpPr>
          <p:cNvPr id="255" name="Freeform 255"/>
          <p:cNvSpPr/>
          <p:nvPr/>
        </p:nvSpPr>
        <p:spPr>
          <a:xfrm>
            <a:off x="10431383" y="3463452"/>
            <a:ext cx="289319" cy="563152"/>
          </a:xfrm>
          <a:custGeom>
            <a:avLst/>
            <a:gdLst/>
            <a:ahLst/>
            <a:cxnLst/>
            <a:rect l="l" t="t" r="r" b="b"/>
            <a:pathLst>
              <a:path w="289319" h="563152">
                <a:moveTo>
                  <a:pt x="0" y="0"/>
                </a:moveTo>
                <a:lnTo>
                  <a:pt x="289319" y="0"/>
                </a:lnTo>
                <a:lnTo>
                  <a:pt x="289319" y="563152"/>
                </a:lnTo>
                <a:lnTo>
                  <a:pt x="0" y="563152"/>
                </a:lnTo>
                <a:lnTo>
                  <a:pt x="0" y="0"/>
                </a:lnTo>
                <a:close/>
              </a:path>
            </a:pathLst>
          </a:custGeom>
          <a: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p:spPr>
      </p:sp>
      <p:grpSp>
        <p:nvGrpSpPr>
          <p:cNvPr id="256" name="Group 256"/>
          <p:cNvGrpSpPr/>
          <p:nvPr/>
        </p:nvGrpSpPr>
        <p:grpSpPr>
          <a:xfrm>
            <a:off x="9997231" y="4893119"/>
            <a:ext cx="1157621" cy="1157621"/>
            <a:chOff x="0" y="0"/>
            <a:chExt cx="812800" cy="812800"/>
          </a:xfrm>
        </p:grpSpPr>
        <p:sp>
          <p:nvSpPr>
            <p:cNvPr id="257" name="Freeform 2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58" name="TextBox 258"/>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59" name="Freeform 259"/>
          <p:cNvSpPr/>
          <p:nvPr/>
        </p:nvSpPr>
        <p:spPr>
          <a:xfrm>
            <a:off x="10243898" y="5208034"/>
            <a:ext cx="664288" cy="527790"/>
          </a:xfrm>
          <a:custGeom>
            <a:avLst/>
            <a:gdLst/>
            <a:ahLst/>
            <a:cxnLst/>
            <a:rect l="l" t="t" r="r" b="b"/>
            <a:pathLst>
              <a:path w="664288" h="527790">
                <a:moveTo>
                  <a:pt x="0" y="0"/>
                </a:moveTo>
                <a:lnTo>
                  <a:pt x="664288" y="0"/>
                </a:lnTo>
                <a:lnTo>
                  <a:pt x="664288" y="527791"/>
                </a:lnTo>
                <a:lnTo>
                  <a:pt x="0" y="52779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60" name="Freeform 260"/>
          <p:cNvSpPr/>
          <p:nvPr/>
        </p:nvSpPr>
        <p:spPr>
          <a:xfrm>
            <a:off x="3409239" y="4577074"/>
            <a:ext cx="409229" cy="122025"/>
          </a:xfrm>
          <a:custGeom>
            <a:avLst/>
            <a:gdLst/>
            <a:ahLst/>
            <a:cxnLst/>
            <a:rect l="l" t="t" r="r" b="b"/>
            <a:pathLst>
              <a:path w="409229" h="122025">
                <a:moveTo>
                  <a:pt x="0" y="0"/>
                </a:moveTo>
                <a:lnTo>
                  <a:pt x="409229" y="0"/>
                </a:lnTo>
                <a:lnTo>
                  <a:pt x="409229" y="122025"/>
                </a:lnTo>
                <a:lnTo>
                  <a:pt x="0" y="122025"/>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1" name="Freeform 261"/>
          <p:cNvSpPr/>
          <p:nvPr/>
        </p:nvSpPr>
        <p:spPr>
          <a:xfrm rot="-3317308">
            <a:off x="3113480" y="4024701"/>
            <a:ext cx="409229" cy="122025"/>
          </a:xfrm>
          <a:custGeom>
            <a:avLst/>
            <a:gdLst/>
            <a:ahLst/>
            <a:cxnLst/>
            <a:rect l="l" t="t" r="r" b="b"/>
            <a:pathLst>
              <a:path w="409229" h="122025">
                <a:moveTo>
                  <a:pt x="0" y="0"/>
                </a:moveTo>
                <a:lnTo>
                  <a:pt x="409228" y="0"/>
                </a:lnTo>
                <a:lnTo>
                  <a:pt x="409228" y="122024"/>
                </a:lnTo>
                <a:lnTo>
                  <a:pt x="0" y="122024"/>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2" name="Freeform 262"/>
          <p:cNvSpPr/>
          <p:nvPr/>
        </p:nvSpPr>
        <p:spPr>
          <a:xfrm rot="-7947523">
            <a:off x="2250282" y="4065312"/>
            <a:ext cx="409229" cy="122025"/>
          </a:xfrm>
          <a:custGeom>
            <a:avLst/>
            <a:gdLst/>
            <a:ahLst/>
            <a:cxnLst/>
            <a:rect l="l" t="t" r="r" b="b"/>
            <a:pathLst>
              <a:path w="409229" h="122025">
                <a:moveTo>
                  <a:pt x="0" y="0"/>
                </a:moveTo>
                <a:lnTo>
                  <a:pt x="409228" y="0"/>
                </a:lnTo>
                <a:lnTo>
                  <a:pt x="409228" y="122024"/>
                </a:lnTo>
                <a:lnTo>
                  <a:pt x="0" y="122024"/>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3" name="Freeform 263"/>
          <p:cNvSpPr/>
          <p:nvPr/>
        </p:nvSpPr>
        <p:spPr>
          <a:xfrm rot="1014304">
            <a:off x="3916864" y="4010370"/>
            <a:ext cx="1871673" cy="1167456"/>
          </a:xfrm>
          <a:custGeom>
            <a:avLst/>
            <a:gdLst/>
            <a:ahLst/>
            <a:cxnLst/>
            <a:rect l="l" t="t" r="r" b="b"/>
            <a:pathLst>
              <a:path w="1871673" h="1167456">
                <a:moveTo>
                  <a:pt x="0" y="0"/>
                </a:moveTo>
                <a:lnTo>
                  <a:pt x="1871673" y="0"/>
                </a:lnTo>
                <a:lnTo>
                  <a:pt x="1871673" y="1167457"/>
                </a:lnTo>
                <a:lnTo>
                  <a:pt x="0" y="1167457"/>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64" name="Freeform 264"/>
          <p:cNvSpPr/>
          <p:nvPr/>
        </p:nvSpPr>
        <p:spPr>
          <a:xfrm rot="1014304">
            <a:off x="752356" y="2848766"/>
            <a:ext cx="1871673" cy="1167456"/>
          </a:xfrm>
          <a:custGeom>
            <a:avLst/>
            <a:gdLst/>
            <a:ahLst/>
            <a:cxnLst/>
            <a:rect l="l" t="t" r="r" b="b"/>
            <a:pathLst>
              <a:path w="1871673" h="1167456">
                <a:moveTo>
                  <a:pt x="0" y="0"/>
                </a:moveTo>
                <a:lnTo>
                  <a:pt x="1871673" y="0"/>
                </a:lnTo>
                <a:lnTo>
                  <a:pt x="1871673" y="1167456"/>
                </a:lnTo>
                <a:lnTo>
                  <a:pt x="0" y="1167456"/>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65" name="Freeform 265"/>
          <p:cNvSpPr/>
          <p:nvPr/>
        </p:nvSpPr>
        <p:spPr>
          <a:xfrm rot="1014304">
            <a:off x="2882631" y="2738021"/>
            <a:ext cx="1871673" cy="1167456"/>
          </a:xfrm>
          <a:custGeom>
            <a:avLst/>
            <a:gdLst/>
            <a:ahLst/>
            <a:cxnLst/>
            <a:rect l="l" t="t" r="r" b="b"/>
            <a:pathLst>
              <a:path w="1871673" h="1167456">
                <a:moveTo>
                  <a:pt x="0" y="0"/>
                </a:moveTo>
                <a:lnTo>
                  <a:pt x="1871673" y="0"/>
                </a:lnTo>
                <a:lnTo>
                  <a:pt x="1871673" y="1167457"/>
                </a:lnTo>
                <a:lnTo>
                  <a:pt x="0" y="1167457"/>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66" name="Freeform 266"/>
          <p:cNvSpPr/>
          <p:nvPr/>
        </p:nvSpPr>
        <p:spPr>
          <a:xfrm rot="-3317308">
            <a:off x="16174072" y="5786786"/>
            <a:ext cx="409229" cy="122025"/>
          </a:xfrm>
          <a:custGeom>
            <a:avLst/>
            <a:gdLst/>
            <a:ahLst/>
            <a:cxnLst/>
            <a:rect l="l" t="t" r="r" b="b"/>
            <a:pathLst>
              <a:path w="409229" h="122025">
                <a:moveTo>
                  <a:pt x="0" y="0"/>
                </a:moveTo>
                <a:lnTo>
                  <a:pt x="409229" y="0"/>
                </a:lnTo>
                <a:lnTo>
                  <a:pt x="409229" y="122024"/>
                </a:lnTo>
                <a:lnTo>
                  <a:pt x="0" y="122024"/>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7" name="Freeform 267"/>
          <p:cNvSpPr/>
          <p:nvPr/>
        </p:nvSpPr>
        <p:spPr>
          <a:xfrm rot="-5399999">
            <a:off x="14882948" y="5748185"/>
            <a:ext cx="409229" cy="122025"/>
          </a:xfrm>
          <a:custGeom>
            <a:avLst/>
            <a:gdLst/>
            <a:ahLst/>
            <a:cxnLst/>
            <a:rect l="l" t="t" r="r" b="b"/>
            <a:pathLst>
              <a:path w="409229" h="122025">
                <a:moveTo>
                  <a:pt x="0" y="0"/>
                </a:moveTo>
                <a:lnTo>
                  <a:pt x="409229" y="0"/>
                </a:lnTo>
                <a:lnTo>
                  <a:pt x="409229" y="122024"/>
                </a:lnTo>
                <a:lnTo>
                  <a:pt x="0" y="122024"/>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8" name="Freeform 268"/>
          <p:cNvSpPr/>
          <p:nvPr/>
        </p:nvSpPr>
        <p:spPr>
          <a:xfrm rot="-7756124">
            <a:off x="13591390" y="5799909"/>
            <a:ext cx="409229" cy="122025"/>
          </a:xfrm>
          <a:custGeom>
            <a:avLst/>
            <a:gdLst/>
            <a:ahLst/>
            <a:cxnLst/>
            <a:rect l="l" t="t" r="r" b="b"/>
            <a:pathLst>
              <a:path w="409229" h="122025">
                <a:moveTo>
                  <a:pt x="0" y="0"/>
                </a:moveTo>
                <a:lnTo>
                  <a:pt x="409229" y="0"/>
                </a:lnTo>
                <a:lnTo>
                  <a:pt x="409229" y="122025"/>
                </a:lnTo>
                <a:lnTo>
                  <a:pt x="0" y="122025"/>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69" name="Freeform 269"/>
          <p:cNvSpPr/>
          <p:nvPr/>
        </p:nvSpPr>
        <p:spPr>
          <a:xfrm rot="1014304">
            <a:off x="15919300" y="4567797"/>
            <a:ext cx="1549419" cy="966450"/>
          </a:xfrm>
          <a:custGeom>
            <a:avLst/>
            <a:gdLst/>
            <a:ahLst/>
            <a:cxnLst/>
            <a:rect l="l" t="t" r="r" b="b"/>
            <a:pathLst>
              <a:path w="1549419" h="966450">
                <a:moveTo>
                  <a:pt x="0" y="0"/>
                </a:moveTo>
                <a:lnTo>
                  <a:pt x="1549419" y="0"/>
                </a:lnTo>
                <a:lnTo>
                  <a:pt x="1549419" y="966450"/>
                </a:lnTo>
                <a:lnTo>
                  <a:pt x="0" y="966450"/>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0" name="Freeform 270"/>
          <p:cNvSpPr/>
          <p:nvPr/>
        </p:nvSpPr>
        <p:spPr>
          <a:xfrm rot="1014304">
            <a:off x="14302140" y="4576252"/>
            <a:ext cx="1549419" cy="966450"/>
          </a:xfrm>
          <a:custGeom>
            <a:avLst/>
            <a:gdLst/>
            <a:ahLst/>
            <a:cxnLst/>
            <a:rect l="l" t="t" r="r" b="b"/>
            <a:pathLst>
              <a:path w="1549419" h="966450">
                <a:moveTo>
                  <a:pt x="0" y="0"/>
                </a:moveTo>
                <a:lnTo>
                  <a:pt x="1549419" y="0"/>
                </a:lnTo>
                <a:lnTo>
                  <a:pt x="1549419" y="966450"/>
                </a:lnTo>
                <a:lnTo>
                  <a:pt x="0" y="966450"/>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1" name="Freeform 271"/>
          <p:cNvSpPr/>
          <p:nvPr/>
        </p:nvSpPr>
        <p:spPr>
          <a:xfrm rot="1014304">
            <a:off x="12687153" y="4638353"/>
            <a:ext cx="1549419" cy="966450"/>
          </a:xfrm>
          <a:custGeom>
            <a:avLst/>
            <a:gdLst/>
            <a:ahLst/>
            <a:cxnLst/>
            <a:rect l="l" t="t" r="r" b="b"/>
            <a:pathLst>
              <a:path w="1549419" h="966450">
                <a:moveTo>
                  <a:pt x="0" y="0"/>
                </a:moveTo>
                <a:lnTo>
                  <a:pt x="1549419" y="0"/>
                </a:lnTo>
                <a:lnTo>
                  <a:pt x="1549419" y="966450"/>
                </a:lnTo>
                <a:lnTo>
                  <a:pt x="0" y="966450"/>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2" name="Freeform 272"/>
          <p:cNvSpPr/>
          <p:nvPr/>
        </p:nvSpPr>
        <p:spPr>
          <a:xfrm rot="1014304">
            <a:off x="7153367" y="3566179"/>
            <a:ext cx="2316558" cy="1444953"/>
          </a:xfrm>
          <a:custGeom>
            <a:avLst/>
            <a:gdLst/>
            <a:ahLst/>
            <a:cxnLst/>
            <a:rect l="l" t="t" r="r" b="b"/>
            <a:pathLst>
              <a:path w="2316558" h="1444953">
                <a:moveTo>
                  <a:pt x="0" y="0"/>
                </a:moveTo>
                <a:lnTo>
                  <a:pt x="2316558" y="0"/>
                </a:lnTo>
                <a:lnTo>
                  <a:pt x="2316558" y="1444953"/>
                </a:lnTo>
                <a:lnTo>
                  <a:pt x="0" y="1444953"/>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3" name="Freeform 273"/>
          <p:cNvSpPr/>
          <p:nvPr/>
        </p:nvSpPr>
        <p:spPr>
          <a:xfrm rot="1014304">
            <a:off x="6649300" y="1654344"/>
            <a:ext cx="2316558" cy="1444953"/>
          </a:xfrm>
          <a:custGeom>
            <a:avLst/>
            <a:gdLst/>
            <a:ahLst/>
            <a:cxnLst/>
            <a:rect l="l" t="t" r="r" b="b"/>
            <a:pathLst>
              <a:path w="2316558" h="1444953">
                <a:moveTo>
                  <a:pt x="0" y="0"/>
                </a:moveTo>
                <a:lnTo>
                  <a:pt x="2316558" y="0"/>
                </a:lnTo>
                <a:lnTo>
                  <a:pt x="2316558" y="1444954"/>
                </a:lnTo>
                <a:lnTo>
                  <a:pt x="0" y="1444954"/>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4" name="Freeform 274"/>
          <p:cNvSpPr/>
          <p:nvPr/>
        </p:nvSpPr>
        <p:spPr>
          <a:xfrm rot="1014304">
            <a:off x="7010484" y="4989057"/>
            <a:ext cx="2316558" cy="1444953"/>
          </a:xfrm>
          <a:custGeom>
            <a:avLst/>
            <a:gdLst/>
            <a:ahLst/>
            <a:cxnLst/>
            <a:rect l="l" t="t" r="r" b="b"/>
            <a:pathLst>
              <a:path w="2316558" h="1444953">
                <a:moveTo>
                  <a:pt x="0" y="0"/>
                </a:moveTo>
                <a:lnTo>
                  <a:pt x="2316558" y="0"/>
                </a:lnTo>
                <a:lnTo>
                  <a:pt x="2316558" y="1444953"/>
                </a:lnTo>
                <a:lnTo>
                  <a:pt x="0" y="1444953"/>
                </a:lnTo>
                <a:lnTo>
                  <a:pt x="0" y="0"/>
                </a:lnTo>
                <a:close/>
              </a:path>
            </a:pathLst>
          </a:custGeom>
          <a: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sp>
      <p:sp>
        <p:nvSpPr>
          <p:cNvPr id="275" name="Freeform 275"/>
          <p:cNvSpPr/>
          <p:nvPr/>
        </p:nvSpPr>
        <p:spPr>
          <a:xfrm rot="-8487014">
            <a:off x="9501105" y="4904801"/>
            <a:ext cx="492430" cy="146834"/>
          </a:xfrm>
          <a:custGeom>
            <a:avLst/>
            <a:gdLst/>
            <a:ahLst/>
            <a:cxnLst/>
            <a:rect l="l" t="t" r="r" b="b"/>
            <a:pathLst>
              <a:path w="492430" h="146834">
                <a:moveTo>
                  <a:pt x="0" y="0"/>
                </a:moveTo>
                <a:lnTo>
                  <a:pt x="492430" y="0"/>
                </a:lnTo>
                <a:lnTo>
                  <a:pt x="492430" y="146833"/>
                </a:lnTo>
                <a:lnTo>
                  <a:pt x="0" y="146833"/>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76" name="Freeform 276"/>
          <p:cNvSpPr/>
          <p:nvPr/>
        </p:nvSpPr>
        <p:spPr>
          <a:xfrm rot="10665616">
            <a:off x="9440568" y="5614149"/>
            <a:ext cx="492430" cy="146834"/>
          </a:xfrm>
          <a:custGeom>
            <a:avLst/>
            <a:gdLst/>
            <a:ahLst/>
            <a:cxnLst/>
            <a:rect l="l" t="t" r="r" b="b"/>
            <a:pathLst>
              <a:path w="492430" h="146834">
                <a:moveTo>
                  <a:pt x="0" y="0"/>
                </a:moveTo>
                <a:lnTo>
                  <a:pt x="492429" y="0"/>
                </a:lnTo>
                <a:lnTo>
                  <a:pt x="492429" y="146833"/>
                </a:lnTo>
                <a:lnTo>
                  <a:pt x="0" y="146833"/>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77" name="Freeform 277"/>
          <p:cNvSpPr/>
          <p:nvPr/>
        </p:nvSpPr>
        <p:spPr>
          <a:xfrm rot="-10800000">
            <a:off x="9125893" y="2447206"/>
            <a:ext cx="492430" cy="146834"/>
          </a:xfrm>
          <a:custGeom>
            <a:avLst/>
            <a:gdLst/>
            <a:ahLst/>
            <a:cxnLst/>
            <a:rect l="l" t="t" r="r" b="b"/>
            <a:pathLst>
              <a:path w="492430" h="146834">
                <a:moveTo>
                  <a:pt x="0" y="0"/>
                </a:moveTo>
                <a:lnTo>
                  <a:pt x="492429" y="0"/>
                </a:lnTo>
                <a:lnTo>
                  <a:pt x="492429" y="146834"/>
                </a:lnTo>
                <a:lnTo>
                  <a:pt x="0" y="146834"/>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278" name="Freeform 278"/>
          <p:cNvSpPr/>
          <p:nvPr/>
        </p:nvSpPr>
        <p:spPr>
          <a:xfrm rot="-5400000">
            <a:off x="14670212" y="8145734"/>
            <a:ext cx="856411" cy="255366"/>
          </a:xfrm>
          <a:custGeom>
            <a:avLst/>
            <a:gdLst/>
            <a:ahLst/>
            <a:cxnLst/>
            <a:rect l="l" t="t" r="r" b="b"/>
            <a:pathLst>
              <a:path w="856411" h="255366">
                <a:moveTo>
                  <a:pt x="0" y="0"/>
                </a:moveTo>
                <a:lnTo>
                  <a:pt x="856412" y="0"/>
                </a:lnTo>
                <a:lnTo>
                  <a:pt x="856412" y="255367"/>
                </a:lnTo>
                <a:lnTo>
                  <a:pt x="0" y="255367"/>
                </a:lnTo>
                <a:lnTo>
                  <a:pt x="0" y="0"/>
                </a:lnTo>
                <a:close/>
              </a:path>
            </a:pathLst>
          </a:custGeom>
          <a:blipFill>
            <a:blip r:embed="rId5" cstate="screen">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grpSp>
        <p:nvGrpSpPr>
          <p:cNvPr id="279" name="Group 279"/>
          <p:cNvGrpSpPr/>
          <p:nvPr/>
        </p:nvGrpSpPr>
        <p:grpSpPr>
          <a:xfrm>
            <a:off x="3527870" y="8620811"/>
            <a:ext cx="11559693" cy="80812"/>
            <a:chOff x="0" y="0"/>
            <a:chExt cx="3044528" cy="21284"/>
          </a:xfrm>
        </p:grpSpPr>
        <p:sp>
          <p:nvSpPr>
            <p:cNvPr id="280" name="Freeform 280"/>
            <p:cNvSpPr/>
            <p:nvPr/>
          </p:nvSpPr>
          <p:spPr>
            <a:xfrm>
              <a:off x="0" y="0"/>
              <a:ext cx="3044528" cy="21284"/>
            </a:xfrm>
            <a:custGeom>
              <a:avLst/>
              <a:gdLst/>
              <a:ahLst/>
              <a:cxnLst/>
              <a:rect l="l" t="t" r="r" b="b"/>
              <a:pathLst>
                <a:path w="3044528" h="21284">
                  <a:moveTo>
                    <a:pt x="0" y="0"/>
                  </a:moveTo>
                  <a:lnTo>
                    <a:pt x="3044528" y="0"/>
                  </a:lnTo>
                  <a:lnTo>
                    <a:pt x="3044528" y="21284"/>
                  </a:lnTo>
                  <a:lnTo>
                    <a:pt x="0" y="21284"/>
                  </a:lnTo>
                  <a:close/>
                </a:path>
              </a:pathLst>
            </a:custGeom>
            <a:solidFill>
              <a:srgbClr val="AB887E"/>
            </a:solidFill>
          </p:spPr>
        </p:sp>
        <p:sp>
          <p:nvSpPr>
            <p:cNvPr id="281" name="TextBox 281"/>
            <p:cNvSpPr txBox="1"/>
            <p:nvPr/>
          </p:nvSpPr>
          <p:spPr>
            <a:xfrm>
              <a:off x="0" y="-47625"/>
              <a:ext cx="812800" cy="860425"/>
            </a:xfrm>
            <a:prstGeom prst="rect">
              <a:avLst/>
            </a:prstGeom>
          </p:spPr>
          <p:txBody>
            <a:bodyPr lIns="50800" tIns="50800" rIns="50800" bIns="50800" rtlCol="0" anchor="ctr"/>
            <a:lstStyle/>
            <a:p>
              <a:pPr algn="ctr">
                <a:lnSpc>
                  <a:spcPts val="3025"/>
                </a:lnSpc>
              </a:pPr>
              <a:endParaRPr/>
            </a:p>
          </p:txBody>
        </p:sp>
      </p:grpSp>
      <p:grpSp>
        <p:nvGrpSpPr>
          <p:cNvPr id="282" name="Group 282"/>
          <p:cNvGrpSpPr/>
          <p:nvPr/>
        </p:nvGrpSpPr>
        <p:grpSpPr>
          <a:xfrm>
            <a:off x="15059691" y="8132793"/>
            <a:ext cx="67929" cy="568830"/>
            <a:chOff x="0" y="0"/>
            <a:chExt cx="17891" cy="149815"/>
          </a:xfrm>
        </p:grpSpPr>
        <p:sp>
          <p:nvSpPr>
            <p:cNvPr id="283" name="Freeform 283"/>
            <p:cNvSpPr/>
            <p:nvPr/>
          </p:nvSpPr>
          <p:spPr>
            <a:xfrm>
              <a:off x="0" y="0"/>
              <a:ext cx="17891" cy="149815"/>
            </a:xfrm>
            <a:custGeom>
              <a:avLst/>
              <a:gdLst/>
              <a:ahLst/>
              <a:cxnLst/>
              <a:rect l="l" t="t" r="r" b="b"/>
              <a:pathLst>
                <a:path w="17891" h="149815">
                  <a:moveTo>
                    <a:pt x="0" y="0"/>
                  </a:moveTo>
                  <a:lnTo>
                    <a:pt x="17891" y="0"/>
                  </a:lnTo>
                  <a:lnTo>
                    <a:pt x="17891" y="149815"/>
                  </a:lnTo>
                  <a:lnTo>
                    <a:pt x="0" y="149815"/>
                  </a:lnTo>
                  <a:close/>
                </a:path>
              </a:pathLst>
            </a:custGeom>
            <a:solidFill>
              <a:srgbClr val="AB887E"/>
            </a:solidFill>
          </p:spPr>
        </p:sp>
        <p:sp>
          <p:nvSpPr>
            <p:cNvPr id="284" name="TextBox 284"/>
            <p:cNvSpPr txBox="1"/>
            <p:nvPr/>
          </p:nvSpPr>
          <p:spPr>
            <a:xfrm>
              <a:off x="0" y="-47625"/>
              <a:ext cx="812800" cy="860425"/>
            </a:xfrm>
            <a:prstGeom prst="rect">
              <a:avLst/>
            </a:prstGeom>
          </p:spPr>
          <p:txBody>
            <a:bodyPr lIns="50800" tIns="50800" rIns="50800" bIns="50800" rtlCol="0" anchor="ctr"/>
            <a:lstStyle/>
            <a:p>
              <a:pPr algn="ctr">
                <a:lnSpc>
                  <a:spcPts val="3025"/>
                </a:lnSpc>
              </a:pPr>
              <a:endParaRPr/>
            </a:p>
          </p:txBody>
        </p:sp>
      </p:grpSp>
      <p:grpSp>
        <p:nvGrpSpPr>
          <p:cNvPr id="285" name="Group 285"/>
          <p:cNvGrpSpPr/>
          <p:nvPr/>
        </p:nvGrpSpPr>
        <p:grpSpPr>
          <a:xfrm>
            <a:off x="0" y="-7107"/>
            <a:ext cx="4664952" cy="1904269"/>
            <a:chOff x="0" y="0"/>
            <a:chExt cx="1228629" cy="501536"/>
          </a:xfrm>
        </p:grpSpPr>
        <p:sp>
          <p:nvSpPr>
            <p:cNvPr id="286" name="Freeform 286"/>
            <p:cNvSpPr/>
            <p:nvPr/>
          </p:nvSpPr>
          <p:spPr>
            <a:xfrm>
              <a:off x="0" y="0"/>
              <a:ext cx="1228629" cy="501536"/>
            </a:xfrm>
            <a:custGeom>
              <a:avLst/>
              <a:gdLst/>
              <a:ahLst/>
              <a:cxnLst/>
              <a:rect l="l" t="t" r="r" b="b"/>
              <a:pathLst>
                <a:path w="1228629" h="501536">
                  <a:moveTo>
                    <a:pt x="0" y="0"/>
                  </a:moveTo>
                  <a:lnTo>
                    <a:pt x="1228629" y="0"/>
                  </a:lnTo>
                  <a:lnTo>
                    <a:pt x="1228629" y="501536"/>
                  </a:lnTo>
                  <a:lnTo>
                    <a:pt x="0" y="501536"/>
                  </a:lnTo>
                  <a:close/>
                </a:path>
              </a:pathLst>
            </a:custGeom>
            <a:solidFill>
              <a:srgbClr val="561300">
                <a:alpha val="4706"/>
              </a:srgbClr>
            </a:solidFill>
          </p:spPr>
        </p:sp>
        <p:sp>
          <p:nvSpPr>
            <p:cNvPr id="287" name="TextBox 287"/>
            <p:cNvSpPr txBox="1"/>
            <p:nvPr/>
          </p:nvSpPr>
          <p:spPr>
            <a:xfrm>
              <a:off x="0" y="-47625"/>
              <a:ext cx="812800" cy="860425"/>
            </a:xfrm>
            <a:prstGeom prst="rect">
              <a:avLst/>
            </a:prstGeom>
          </p:spPr>
          <p:txBody>
            <a:bodyPr lIns="50800" tIns="50800" rIns="50800" bIns="50800" rtlCol="0" anchor="ctr"/>
            <a:lstStyle/>
            <a:p>
              <a:pPr algn="ctr">
                <a:lnSpc>
                  <a:spcPts val="3025"/>
                </a:lnSpc>
              </a:pPr>
              <a:endParaRPr/>
            </a:p>
          </p:txBody>
        </p:sp>
      </p:grpSp>
      <p:sp>
        <p:nvSpPr>
          <p:cNvPr id="288" name="Freeform 288"/>
          <p:cNvSpPr/>
          <p:nvPr/>
        </p:nvSpPr>
        <p:spPr>
          <a:xfrm>
            <a:off x="216666" y="324972"/>
            <a:ext cx="263305" cy="303814"/>
          </a:xfrm>
          <a:custGeom>
            <a:avLst/>
            <a:gdLst/>
            <a:ahLst/>
            <a:cxnLst/>
            <a:rect l="l" t="t" r="r" b="b"/>
            <a:pathLst>
              <a:path w="263305" h="303814">
                <a:moveTo>
                  <a:pt x="0" y="0"/>
                </a:moveTo>
                <a:lnTo>
                  <a:pt x="263305" y="0"/>
                </a:lnTo>
                <a:lnTo>
                  <a:pt x="263305" y="303814"/>
                </a:lnTo>
                <a:lnTo>
                  <a:pt x="0" y="303814"/>
                </a:lnTo>
                <a:lnTo>
                  <a:pt x="0" y="0"/>
                </a:lnTo>
                <a:close/>
              </a:path>
            </a:pathLst>
          </a:custGeom>
          <a:blipFill>
            <a:blip r:embed="rId21" cstate="screen">
              <a:extLst>
                <a:ext uri="{28A0092B-C50C-407E-A947-70E740481C1C}">
                  <a14:useLocalDpi xmlns:a14="http://schemas.microsoft.com/office/drawing/2010/main"/>
                </a:ext>
              </a:extLst>
            </a:blip>
            <a:stretch>
              <a:fillRect/>
            </a:stretch>
          </a:blipFill>
        </p:spPr>
      </p:sp>
      <p:sp>
        <p:nvSpPr>
          <p:cNvPr id="289" name="Freeform 289"/>
          <p:cNvSpPr/>
          <p:nvPr/>
        </p:nvSpPr>
        <p:spPr>
          <a:xfrm>
            <a:off x="216666" y="771946"/>
            <a:ext cx="263305" cy="303814"/>
          </a:xfrm>
          <a:custGeom>
            <a:avLst/>
            <a:gdLst/>
            <a:ahLst/>
            <a:cxnLst/>
            <a:rect l="l" t="t" r="r" b="b"/>
            <a:pathLst>
              <a:path w="263305" h="303814">
                <a:moveTo>
                  <a:pt x="0" y="0"/>
                </a:moveTo>
                <a:lnTo>
                  <a:pt x="263305" y="0"/>
                </a:lnTo>
                <a:lnTo>
                  <a:pt x="263305" y="303814"/>
                </a:lnTo>
                <a:lnTo>
                  <a:pt x="0" y="303814"/>
                </a:lnTo>
                <a:lnTo>
                  <a:pt x="0" y="0"/>
                </a:lnTo>
                <a:close/>
              </a:path>
            </a:pathLst>
          </a:custGeom>
          <a:blipFill>
            <a:blip r:embed="rId21" cstate="screen">
              <a:extLst>
                <a:ext uri="{28A0092B-C50C-407E-A947-70E740481C1C}">
                  <a14:useLocalDpi xmlns:a14="http://schemas.microsoft.com/office/drawing/2010/main"/>
                </a:ext>
              </a:extLst>
            </a:blip>
            <a:stretch>
              <a:fillRect/>
            </a:stretch>
          </a:blipFill>
        </p:spPr>
      </p:sp>
      <p:sp>
        <p:nvSpPr>
          <p:cNvPr id="290" name="Freeform 290"/>
          <p:cNvSpPr/>
          <p:nvPr/>
        </p:nvSpPr>
        <p:spPr>
          <a:xfrm>
            <a:off x="216666" y="1218635"/>
            <a:ext cx="263305" cy="303814"/>
          </a:xfrm>
          <a:custGeom>
            <a:avLst/>
            <a:gdLst/>
            <a:ahLst/>
            <a:cxnLst/>
            <a:rect l="l" t="t" r="r" b="b"/>
            <a:pathLst>
              <a:path w="263305" h="303814">
                <a:moveTo>
                  <a:pt x="0" y="0"/>
                </a:moveTo>
                <a:lnTo>
                  <a:pt x="263305" y="0"/>
                </a:lnTo>
                <a:lnTo>
                  <a:pt x="263305" y="303814"/>
                </a:lnTo>
                <a:lnTo>
                  <a:pt x="0" y="303814"/>
                </a:lnTo>
                <a:lnTo>
                  <a:pt x="0" y="0"/>
                </a:lnTo>
                <a:close/>
              </a:path>
            </a:pathLst>
          </a:custGeom>
          <a:blipFill>
            <a:blip r:embed="rId21" cstate="screen">
              <a:extLst>
                <a:ext uri="{28A0092B-C50C-407E-A947-70E740481C1C}">
                  <a14:useLocalDpi xmlns:a14="http://schemas.microsoft.com/office/drawing/2010/main"/>
                </a:ext>
              </a:extLst>
            </a:blip>
            <a:stretch>
              <a:fillRect/>
            </a:stretch>
          </a:blipFill>
        </p:spPr>
      </p:sp>
      <p:sp>
        <p:nvSpPr>
          <p:cNvPr id="291" name="TextBox 291"/>
          <p:cNvSpPr txBox="1"/>
          <p:nvPr/>
        </p:nvSpPr>
        <p:spPr>
          <a:xfrm>
            <a:off x="6898587" y="6634821"/>
            <a:ext cx="1369460" cy="356130"/>
          </a:xfrm>
          <a:prstGeom prst="rect">
            <a:avLst/>
          </a:prstGeom>
        </p:spPr>
        <p:txBody>
          <a:bodyPr lIns="0" tIns="0" rIns="0" bIns="0" rtlCol="0" anchor="t">
            <a:spAutoFit/>
          </a:bodyPr>
          <a:lstStyle/>
          <a:p>
            <a:pPr algn="ctr">
              <a:lnSpc>
                <a:spcPts val="2823"/>
              </a:lnSpc>
            </a:pPr>
            <a:r>
              <a:rPr lang="en-US" sz="2295">
                <a:solidFill>
                  <a:srgbClr val="000000"/>
                </a:solidFill>
                <a:latin typeface="Inter 1"/>
              </a:rPr>
              <a:t>Synthesis</a:t>
            </a:r>
          </a:p>
        </p:txBody>
      </p:sp>
      <p:sp>
        <p:nvSpPr>
          <p:cNvPr id="292" name="TextBox 292"/>
          <p:cNvSpPr txBox="1"/>
          <p:nvPr/>
        </p:nvSpPr>
        <p:spPr>
          <a:xfrm>
            <a:off x="9372108" y="6279469"/>
            <a:ext cx="2439657" cy="1066834"/>
          </a:xfrm>
          <a:prstGeom prst="rect">
            <a:avLst/>
          </a:prstGeom>
        </p:spPr>
        <p:txBody>
          <a:bodyPr lIns="0" tIns="0" rIns="0" bIns="0" rtlCol="0" anchor="t">
            <a:spAutoFit/>
          </a:bodyPr>
          <a:lstStyle/>
          <a:p>
            <a:pPr algn="ctr">
              <a:lnSpc>
                <a:spcPts val="2823"/>
              </a:lnSpc>
            </a:pPr>
            <a:r>
              <a:rPr lang="en-US" sz="2295">
                <a:solidFill>
                  <a:srgbClr val="000000"/>
                </a:solidFill>
                <a:latin typeface="Inter 1"/>
              </a:rPr>
              <a:t>Tradeoff assessments and prioritization</a:t>
            </a:r>
          </a:p>
        </p:txBody>
      </p:sp>
      <p:grpSp>
        <p:nvGrpSpPr>
          <p:cNvPr id="293" name="Group 293"/>
          <p:cNvGrpSpPr/>
          <p:nvPr/>
        </p:nvGrpSpPr>
        <p:grpSpPr>
          <a:xfrm>
            <a:off x="5872490" y="6097681"/>
            <a:ext cx="5988492" cy="1397618"/>
            <a:chOff x="0" y="0"/>
            <a:chExt cx="1577216" cy="368097"/>
          </a:xfrm>
        </p:grpSpPr>
        <p:sp>
          <p:nvSpPr>
            <p:cNvPr id="294" name="Freeform 294"/>
            <p:cNvSpPr/>
            <p:nvPr/>
          </p:nvSpPr>
          <p:spPr>
            <a:xfrm>
              <a:off x="0" y="0"/>
              <a:ext cx="1577216" cy="368097"/>
            </a:xfrm>
            <a:custGeom>
              <a:avLst/>
              <a:gdLst/>
              <a:ahLst/>
              <a:cxnLst/>
              <a:rect l="l" t="t" r="r" b="b"/>
              <a:pathLst>
                <a:path w="1577216" h="368097">
                  <a:moveTo>
                    <a:pt x="65933" y="0"/>
                  </a:moveTo>
                  <a:lnTo>
                    <a:pt x="1511283" y="0"/>
                  </a:lnTo>
                  <a:cubicBezTo>
                    <a:pt x="1528770" y="0"/>
                    <a:pt x="1545540" y="6946"/>
                    <a:pt x="1557905" y="19311"/>
                  </a:cubicBezTo>
                  <a:cubicBezTo>
                    <a:pt x="1570270" y="31676"/>
                    <a:pt x="1577216" y="48446"/>
                    <a:pt x="1577216" y="65933"/>
                  </a:cubicBezTo>
                  <a:lnTo>
                    <a:pt x="1577216" y="302164"/>
                  </a:lnTo>
                  <a:cubicBezTo>
                    <a:pt x="1577216" y="319651"/>
                    <a:pt x="1570270" y="336421"/>
                    <a:pt x="1557905" y="348786"/>
                  </a:cubicBezTo>
                  <a:cubicBezTo>
                    <a:pt x="1545540" y="361151"/>
                    <a:pt x="1528770" y="368097"/>
                    <a:pt x="1511283" y="368097"/>
                  </a:cubicBezTo>
                  <a:lnTo>
                    <a:pt x="65933" y="368097"/>
                  </a:lnTo>
                  <a:cubicBezTo>
                    <a:pt x="48446" y="368097"/>
                    <a:pt x="31676" y="361151"/>
                    <a:pt x="19311" y="348786"/>
                  </a:cubicBezTo>
                  <a:cubicBezTo>
                    <a:pt x="6946" y="336421"/>
                    <a:pt x="0" y="319651"/>
                    <a:pt x="0" y="302164"/>
                  </a:cubicBezTo>
                  <a:lnTo>
                    <a:pt x="0" y="65933"/>
                  </a:lnTo>
                  <a:cubicBezTo>
                    <a:pt x="0" y="48446"/>
                    <a:pt x="6946" y="31676"/>
                    <a:pt x="19311" y="19311"/>
                  </a:cubicBezTo>
                  <a:cubicBezTo>
                    <a:pt x="31676" y="6946"/>
                    <a:pt x="48446" y="0"/>
                    <a:pt x="65933" y="0"/>
                  </a:cubicBezTo>
                  <a:close/>
                </a:path>
              </a:pathLst>
            </a:custGeom>
            <a:solidFill>
              <a:srgbClr val="561300">
                <a:alpha val="84706"/>
              </a:srgbClr>
            </a:solidFill>
          </p:spPr>
        </p:sp>
        <p:sp>
          <p:nvSpPr>
            <p:cNvPr id="295" name="TextBox 295"/>
            <p:cNvSpPr txBox="1"/>
            <p:nvPr/>
          </p:nvSpPr>
          <p:spPr>
            <a:xfrm>
              <a:off x="0" y="-47625"/>
              <a:ext cx="812800" cy="860425"/>
            </a:xfrm>
            <a:prstGeom prst="rect">
              <a:avLst/>
            </a:prstGeom>
          </p:spPr>
          <p:txBody>
            <a:bodyPr lIns="50800" tIns="50800" rIns="50800" bIns="50800" rtlCol="0" anchor="ctr"/>
            <a:lstStyle/>
            <a:p>
              <a:pPr algn="ctr">
                <a:lnSpc>
                  <a:spcPts val="3025"/>
                </a:lnSpc>
              </a:pPr>
              <a:endParaRPr/>
            </a:p>
          </p:txBody>
        </p:sp>
      </p:grpSp>
      <p:sp>
        <p:nvSpPr>
          <p:cNvPr id="296" name="TextBox 296"/>
          <p:cNvSpPr txBox="1"/>
          <p:nvPr/>
        </p:nvSpPr>
        <p:spPr>
          <a:xfrm>
            <a:off x="2037637" y="9159445"/>
            <a:ext cx="1737902" cy="234045"/>
          </a:xfrm>
          <a:prstGeom prst="rect">
            <a:avLst/>
          </a:prstGeom>
        </p:spPr>
        <p:txBody>
          <a:bodyPr lIns="0" tIns="0" rIns="0" bIns="0" rtlCol="0" anchor="t">
            <a:spAutoFit/>
          </a:bodyPr>
          <a:lstStyle/>
          <a:p>
            <a:pPr algn="ctr">
              <a:lnSpc>
                <a:spcPts val="1858"/>
              </a:lnSpc>
            </a:pPr>
            <a:r>
              <a:rPr lang="en-US" sz="1511">
                <a:solidFill>
                  <a:srgbClr val="571200"/>
                </a:solidFill>
                <a:latin typeface="Inter 1"/>
              </a:rPr>
              <a:t>Thematic experts</a:t>
            </a:r>
          </a:p>
        </p:txBody>
      </p:sp>
      <p:sp>
        <p:nvSpPr>
          <p:cNvPr id="297" name="TextBox 297"/>
          <p:cNvSpPr txBox="1"/>
          <p:nvPr/>
        </p:nvSpPr>
        <p:spPr>
          <a:xfrm>
            <a:off x="2139673" y="5158842"/>
            <a:ext cx="1533829" cy="232949"/>
          </a:xfrm>
          <a:prstGeom prst="rect">
            <a:avLst/>
          </a:prstGeom>
        </p:spPr>
        <p:txBody>
          <a:bodyPr lIns="0" tIns="0" rIns="0" bIns="0" rtlCol="0" anchor="t">
            <a:spAutoFit/>
          </a:bodyPr>
          <a:lstStyle/>
          <a:p>
            <a:pPr algn="ctr">
              <a:lnSpc>
                <a:spcPts val="1849"/>
              </a:lnSpc>
            </a:pPr>
            <a:r>
              <a:rPr lang="en-US" sz="1503">
                <a:solidFill>
                  <a:srgbClr val="571200"/>
                </a:solidFill>
                <a:latin typeface="Inter 1"/>
              </a:rPr>
              <a:t>Sectorial topics</a:t>
            </a:r>
          </a:p>
        </p:txBody>
      </p:sp>
      <p:sp>
        <p:nvSpPr>
          <p:cNvPr id="298" name="TextBox 298"/>
          <p:cNvSpPr txBox="1"/>
          <p:nvPr/>
        </p:nvSpPr>
        <p:spPr>
          <a:xfrm>
            <a:off x="897666" y="7261255"/>
            <a:ext cx="1881524" cy="234045"/>
          </a:xfrm>
          <a:prstGeom prst="rect">
            <a:avLst/>
          </a:prstGeom>
        </p:spPr>
        <p:txBody>
          <a:bodyPr lIns="0" tIns="0" rIns="0" bIns="0" rtlCol="0" anchor="t">
            <a:spAutoFit/>
          </a:bodyPr>
          <a:lstStyle/>
          <a:p>
            <a:pPr algn="ctr">
              <a:lnSpc>
                <a:spcPts val="1858"/>
              </a:lnSpc>
            </a:pPr>
            <a:r>
              <a:rPr lang="en-US" sz="1511">
                <a:solidFill>
                  <a:srgbClr val="571200"/>
                </a:solidFill>
                <a:latin typeface="Inter 1"/>
              </a:rPr>
              <a:t>Thematic roadmaps</a:t>
            </a:r>
          </a:p>
        </p:txBody>
      </p:sp>
      <p:sp>
        <p:nvSpPr>
          <p:cNvPr id="299" name="TextBox 299"/>
          <p:cNvSpPr txBox="1"/>
          <p:nvPr/>
        </p:nvSpPr>
        <p:spPr>
          <a:xfrm>
            <a:off x="12915825" y="6128096"/>
            <a:ext cx="4343475" cy="1422187"/>
          </a:xfrm>
          <a:prstGeom prst="rect">
            <a:avLst/>
          </a:prstGeom>
        </p:spPr>
        <p:txBody>
          <a:bodyPr lIns="0" tIns="0" rIns="0" bIns="0" rtlCol="0" anchor="t">
            <a:spAutoFit/>
          </a:bodyPr>
          <a:lstStyle/>
          <a:p>
            <a:pPr algn="ctr">
              <a:lnSpc>
                <a:spcPts val="2823"/>
              </a:lnSpc>
            </a:pPr>
            <a:r>
              <a:rPr lang="en-US" sz="2295">
                <a:solidFill>
                  <a:srgbClr val="000000"/>
                </a:solidFill>
                <a:latin typeface="Inter 1"/>
              </a:rPr>
              <a:t>Transdisciplinary research and innovation roadmaps (balance between basic research and transdisciplinary research)</a:t>
            </a:r>
          </a:p>
        </p:txBody>
      </p:sp>
      <p:sp>
        <p:nvSpPr>
          <p:cNvPr id="300" name="TextBox 300"/>
          <p:cNvSpPr txBox="1"/>
          <p:nvPr/>
        </p:nvSpPr>
        <p:spPr>
          <a:xfrm>
            <a:off x="10085237" y="1231546"/>
            <a:ext cx="1013398" cy="260239"/>
          </a:xfrm>
          <a:prstGeom prst="rect">
            <a:avLst/>
          </a:prstGeom>
        </p:spPr>
        <p:txBody>
          <a:bodyPr lIns="0" tIns="0" rIns="0" bIns="0" rtlCol="0" anchor="t">
            <a:spAutoFit/>
          </a:bodyPr>
          <a:lstStyle/>
          <a:p>
            <a:pPr algn="ctr">
              <a:lnSpc>
                <a:spcPts val="2085"/>
              </a:lnSpc>
            </a:pPr>
            <a:r>
              <a:rPr lang="en-US" sz="1695">
                <a:solidFill>
                  <a:srgbClr val="000000"/>
                </a:solidFill>
                <a:latin typeface="Inter 1"/>
              </a:rPr>
              <a:t>Europe</a:t>
            </a:r>
          </a:p>
        </p:txBody>
      </p:sp>
      <p:sp>
        <p:nvSpPr>
          <p:cNvPr id="301" name="TextBox 301"/>
          <p:cNvSpPr txBox="1"/>
          <p:nvPr/>
        </p:nvSpPr>
        <p:spPr>
          <a:xfrm>
            <a:off x="9686783" y="4197348"/>
            <a:ext cx="1778519" cy="517414"/>
          </a:xfrm>
          <a:prstGeom prst="rect">
            <a:avLst/>
          </a:prstGeom>
        </p:spPr>
        <p:txBody>
          <a:bodyPr lIns="0" tIns="0" rIns="0" bIns="0" rtlCol="0" anchor="t">
            <a:spAutoFit/>
          </a:bodyPr>
          <a:lstStyle/>
          <a:p>
            <a:pPr algn="ctr">
              <a:lnSpc>
                <a:spcPts val="2085"/>
              </a:lnSpc>
            </a:pPr>
            <a:r>
              <a:rPr lang="en-US" sz="1695">
                <a:solidFill>
                  <a:srgbClr val="000000"/>
                </a:solidFill>
                <a:latin typeface="Inter 1"/>
              </a:rPr>
              <a:t>National/regional focus</a:t>
            </a:r>
          </a:p>
        </p:txBody>
      </p:sp>
      <p:sp>
        <p:nvSpPr>
          <p:cNvPr id="302" name="TextBox 302"/>
          <p:cNvSpPr txBox="1"/>
          <p:nvPr/>
        </p:nvSpPr>
        <p:spPr>
          <a:xfrm>
            <a:off x="14549571" y="9450419"/>
            <a:ext cx="2801478" cy="349250"/>
          </a:xfrm>
          <a:prstGeom prst="rect">
            <a:avLst/>
          </a:prstGeom>
        </p:spPr>
        <p:txBody>
          <a:bodyPr lIns="0" tIns="0" rIns="0" bIns="0" rtlCol="0" anchor="t">
            <a:spAutoFit/>
          </a:bodyPr>
          <a:lstStyle/>
          <a:p>
            <a:pPr>
              <a:lnSpc>
                <a:spcPts val="2800"/>
              </a:lnSpc>
            </a:pPr>
            <a:r>
              <a:rPr lang="en-US" sz="2000">
                <a:solidFill>
                  <a:srgbClr val="571200"/>
                </a:solidFill>
                <a:latin typeface="Inter 1 Bold"/>
              </a:rPr>
              <a:t>Horizontal Integration</a:t>
            </a:r>
          </a:p>
        </p:txBody>
      </p:sp>
      <p:sp>
        <p:nvSpPr>
          <p:cNvPr id="303" name="TextBox 303"/>
          <p:cNvSpPr txBox="1"/>
          <p:nvPr/>
        </p:nvSpPr>
        <p:spPr>
          <a:xfrm rot="5400000">
            <a:off x="10892356" y="3588841"/>
            <a:ext cx="2435718" cy="349250"/>
          </a:xfrm>
          <a:prstGeom prst="rect">
            <a:avLst/>
          </a:prstGeom>
        </p:spPr>
        <p:txBody>
          <a:bodyPr lIns="0" tIns="0" rIns="0" bIns="0" rtlCol="0" anchor="t">
            <a:spAutoFit/>
          </a:bodyPr>
          <a:lstStyle/>
          <a:p>
            <a:pPr>
              <a:lnSpc>
                <a:spcPts val="2800"/>
              </a:lnSpc>
            </a:pPr>
            <a:r>
              <a:rPr lang="en-US" sz="2000">
                <a:solidFill>
                  <a:srgbClr val="571200"/>
                </a:solidFill>
                <a:latin typeface="Inter 1 Bold"/>
              </a:rPr>
              <a:t>Vertical Integration</a:t>
            </a:r>
          </a:p>
        </p:txBody>
      </p:sp>
      <p:sp>
        <p:nvSpPr>
          <p:cNvPr id="304" name="TextBox 304"/>
          <p:cNvSpPr txBox="1"/>
          <p:nvPr/>
        </p:nvSpPr>
        <p:spPr>
          <a:xfrm>
            <a:off x="1249888" y="3227639"/>
            <a:ext cx="892485" cy="460996"/>
          </a:xfrm>
          <a:prstGeom prst="rect">
            <a:avLst/>
          </a:prstGeom>
        </p:spPr>
        <p:txBody>
          <a:bodyPr lIns="0" tIns="0" rIns="0" bIns="0" rtlCol="0" anchor="t">
            <a:spAutoFit/>
          </a:bodyPr>
          <a:lstStyle/>
          <a:p>
            <a:pPr algn="ctr">
              <a:lnSpc>
                <a:spcPts val="1849"/>
              </a:lnSpc>
            </a:pPr>
            <a:r>
              <a:rPr lang="en-US" sz="1503">
                <a:solidFill>
                  <a:srgbClr val="571200"/>
                </a:solidFill>
                <a:latin typeface="Inter 2 Italics"/>
              </a:rPr>
              <a:t>Sectorial topics</a:t>
            </a:r>
          </a:p>
        </p:txBody>
      </p:sp>
      <p:sp>
        <p:nvSpPr>
          <p:cNvPr id="305" name="TextBox 305"/>
          <p:cNvSpPr txBox="1"/>
          <p:nvPr/>
        </p:nvSpPr>
        <p:spPr>
          <a:xfrm>
            <a:off x="4085786" y="4391810"/>
            <a:ext cx="1533829" cy="460996"/>
          </a:xfrm>
          <a:prstGeom prst="rect">
            <a:avLst/>
          </a:prstGeom>
        </p:spPr>
        <p:txBody>
          <a:bodyPr lIns="0" tIns="0" rIns="0" bIns="0" rtlCol="0" anchor="t">
            <a:spAutoFit/>
          </a:bodyPr>
          <a:lstStyle/>
          <a:p>
            <a:pPr algn="ctr">
              <a:lnSpc>
                <a:spcPts val="1849"/>
              </a:lnSpc>
            </a:pPr>
            <a:r>
              <a:rPr lang="en-US" sz="1503">
                <a:solidFill>
                  <a:srgbClr val="571200"/>
                </a:solidFill>
                <a:latin typeface="Inter 2 Italics"/>
              </a:rPr>
              <a:t>Sectorial research funding</a:t>
            </a:r>
          </a:p>
        </p:txBody>
      </p:sp>
      <p:sp>
        <p:nvSpPr>
          <p:cNvPr id="306" name="TextBox 306"/>
          <p:cNvSpPr txBox="1"/>
          <p:nvPr/>
        </p:nvSpPr>
        <p:spPr>
          <a:xfrm>
            <a:off x="3276438" y="3124036"/>
            <a:ext cx="1064276" cy="460996"/>
          </a:xfrm>
          <a:prstGeom prst="rect">
            <a:avLst/>
          </a:prstGeom>
        </p:spPr>
        <p:txBody>
          <a:bodyPr lIns="0" tIns="0" rIns="0" bIns="0" rtlCol="0" anchor="t">
            <a:spAutoFit/>
          </a:bodyPr>
          <a:lstStyle/>
          <a:p>
            <a:pPr algn="ctr">
              <a:lnSpc>
                <a:spcPts val="1849"/>
              </a:lnSpc>
            </a:pPr>
            <a:r>
              <a:rPr lang="en-US" sz="1503">
                <a:solidFill>
                  <a:srgbClr val="571200"/>
                </a:solidFill>
                <a:latin typeface="Inter 2 Italics"/>
              </a:rPr>
              <a:t>Sectorial policies</a:t>
            </a:r>
          </a:p>
        </p:txBody>
      </p:sp>
      <p:sp>
        <p:nvSpPr>
          <p:cNvPr id="307" name="TextBox 307"/>
          <p:cNvSpPr txBox="1"/>
          <p:nvPr/>
        </p:nvSpPr>
        <p:spPr>
          <a:xfrm>
            <a:off x="16036971" y="4835120"/>
            <a:ext cx="1314077" cy="395307"/>
          </a:xfrm>
          <a:prstGeom prst="rect">
            <a:avLst/>
          </a:prstGeom>
        </p:spPr>
        <p:txBody>
          <a:bodyPr lIns="0" tIns="0" rIns="0" bIns="0" rtlCol="0" anchor="t">
            <a:spAutoFit/>
          </a:bodyPr>
          <a:lstStyle/>
          <a:p>
            <a:pPr algn="ctr">
              <a:lnSpc>
                <a:spcPts val="1531"/>
              </a:lnSpc>
            </a:pPr>
            <a:r>
              <a:rPr lang="en-US" sz="1244">
                <a:solidFill>
                  <a:srgbClr val="571200"/>
                </a:solidFill>
                <a:latin typeface="Inter 1 Italics"/>
              </a:rPr>
              <a:t>Integrative research funding</a:t>
            </a:r>
          </a:p>
        </p:txBody>
      </p:sp>
      <p:sp>
        <p:nvSpPr>
          <p:cNvPr id="308" name="TextBox 308"/>
          <p:cNvSpPr txBox="1"/>
          <p:nvPr/>
        </p:nvSpPr>
        <p:spPr>
          <a:xfrm>
            <a:off x="14421984" y="4779687"/>
            <a:ext cx="1314077" cy="585807"/>
          </a:xfrm>
          <a:prstGeom prst="rect">
            <a:avLst/>
          </a:prstGeom>
        </p:spPr>
        <p:txBody>
          <a:bodyPr lIns="0" tIns="0" rIns="0" bIns="0" rtlCol="0" anchor="t">
            <a:spAutoFit/>
          </a:bodyPr>
          <a:lstStyle/>
          <a:p>
            <a:pPr algn="ctr">
              <a:lnSpc>
                <a:spcPts val="1531"/>
              </a:lnSpc>
            </a:pPr>
            <a:r>
              <a:rPr lang="en-US" sz="1244">
                <a:solidFill>
                  <a:srgbClr val="571200"/>
                </a:solidFill>
                <a:latin typeface="Inter 1 Italics"/>
              </a:rPr>
              <a:t>Structural policies on soil health</a:t>
            </a:r>
          </a:p>
        </p:txBody>
      </p:sp>
      <p:sp>
        <p:nvSpPr>
          <p:cNvPr id="309" name="TextBox 309"/>
          <p:cNvSpPr txBox="1"/>
          <p:nvPr/>
        </p:nvSpPr>
        <p:spPr>
          <a:xfrm>
            <a:off x="12804824" y="5031972"/>
            <a:ext cx="1314077" cy="204807"/>
          </a:xfrm>
          <a:prstGeom prst="rect">
            <a:avLst/>
          </a:prstGeom>
        </p:spPr>
        <p:txBody>
          <a:bodyPr lIns="0" tIns="0" rIns="0" bIns="0" rtlCol="0" anchor="t">
            <a:spAutoFit/>
          </a:bodyPr>
          <a:lstStyle/>
          <a:p>
            <a:pPr algn="ctr">
              <a:lnSpc>
                <a:spcPts val="1531"/>
              </a:lnSpc>
            </a:pPr>
            <a:r>
              <a:rPr lang="en-US" sz="1244">
                <a:solidFill>
                  <a:srgbClr val="571200"/>
                </a:solidFill>
                <a:latin typeface="Inter 1 Italics"/>
              </a:rPr>
              <a:t>Circular economy</a:t>
            </a:r>
          </a:p>
        </p:txBody>
      </p:sp>
      <p:sp>
        <p:nvSpPr>
          <p:cNvPr id="310" name="TextBox 310"/>
          <p:cNvSpPr txBox="1"/>
          <p:nvPr/>
        </p:nvSpPr>
        <p:spPr>
          <a:xfrm>
            <a:off x="7342952" y="3957340"/>
            <a:ext cx="1923411" cy="689596"/>
          </a:xfrm>
          <a:prstGeom prst="rect">
            <a:avLst/>
          </a:prstGeom>
        </p:spPr>
        <p:txBody>
          <a:bodyPr lIns="0" tIns="0" rIns="0" bIns="0" rtlCol="0" anchor="t">
            <a:spAutoFit/>
          </a:bodyPr>
          <a:lstStyle/>
          <a:p>
            <a:pPr algn="ctr">
              <a:lnSpc>
                <a:spcPts val="1849"/>
              </a:lnSpc>
            </a:pPr>
            <a:r>
              <a:rPr lang="en-US" sz="1503">
                <a:solidFill>
                  <a:srgbClr val="571200"/>
                </a:solidFill>
                <a:latin typeface="Inter 1 Italics"/>
              </a:rPr>
              <a:t>Opportunity to focus on regional knowledge gaps</a:t>
            </a:r>
          </a:p>
        </p:txBody>
      </p:sp>
      <p:sp>
        <p:nvSpPr>
          <p:cNvPr id="311" name="TextBox 311"/>
          <p:cNvSpPr txBox="1"/>
          <p:nvPr/>
        </p:nvSpPr>
        <p:spPr>
          <a:xfrm>
            <a:off x="6845873" y="2027261"/>
            <a:ext cx="1923411" cy="689596"/>
          </a:xfrm>
          <a:prstGeom prst="rect">
            <a:avLst/>
          </a:prstGeom>
        </p:spPr>
        <p:txBody>
          <a:bodyPr lIns="0" tIns="0" rIns="0" bIns="0" rtlCol="0" anchor="t">
            <a:spAutoFit/>
          </a:bodyPr>
          <a:lstStyle/>
          <a:p>
            <a:pPr algn="ctr">
              <a:lnSpc>
                <a:spcPts val="1849"/>
              </a:lnSpc>
            </a:pPr>
            <a:r>
              <a:rPr lang="en-US" sz="1503">
                <a:solidFill>
                  <a:srgbClr val="571200"/>
                </a:solidFill>
                <a:latin typeface="Inter 1 Italics"/>
              </a:rPr>
              <a:t>Links to the European Soil Observatory</a:t>
            </a:r>
          </a:p>
        </p:txBody>
      </p:sp>
      <p:sp>
        <p:nvSpPr>
          <p:cNvPr id="312" name="TextBox 312"/>
          <p:cNvSpPr txBox="1"/>
          <p:nvPr/>
        </p:nvSpPr>
        <p:spPr>
          <a:xfrm>
            <a:off x="7115214" y="5389035"/>
            <a:ext cx="2060292" cy="689596"/>
          </a:xfrm>
          <a:prstGeom prst="rect">
            <a:avLst/>
          </a:prstGeom>
        </p:spPr>
        <p:txBody>
          <a:bodyPr lIns="0" tIns="0" rIns="0" bIns="0" rtlCol="0" anchor="t">
            <a:spAutoFit/>
          </a:bodyPr>
          <a:lstStyle/>
          <a:p>
            <a:pPr algn="ctr">
              <a:lnSpc>
                <a:spcPts val="1849"/>
              </a:lnSpc>
            </a:pPr>
            <a:r>
              <a:rPr lang="en-US" sz="1503">
                <a:solidFill>
                  <a:srgbClr val="571200"/>
                </a:solidFill>
                <a:latin typeface="Inter 1 Italics"/>
              </a:rPr>
              <a:t>Links to the Living Labs and the proposed soil districts</a:t>
            </a:r>
          </a:p>
        </p:txBody>
      </p:sp>
      <p:sp>
        <p:nvSpPr>
          <p:cNvPr id="313" name="TextBox 313"/>
          <p:cNvSpPr txBox="1"/>
          <p:nvPr/>
        </p:nvSpPr>
        <p:spPr>
          <a:xfrm>
            <a:off x="624751" y="227117"/>
            <a:ext cx="3800143" cy="1337966"/>
          </a:xfrm>
          <a:prstGeom prst="rect">
            <a:avLst/>
          </a:prstGeom>
        </p:spPr>
        <p:txBody>
          <a:bodyPr lIns="0" tIns="0" rIns="0" bIns="0" rtlCol="0" anchor="t">
            <a:spAutoFit/>
          </a:bodyPr>
          <a:lstStyle/>
          <a:p>
            <a:pPr>
              <a:lnSpc>
                <a:spcPts val="3601"/>
              </a:lnSpc>
            </a:pPr>
            <a:r>
              <a:rPr lang="en-US" sz="1905">
                <a:solidFill>
                  <a:srgbClr val="000000"/>
                </a:solidFill>
                <a:latin typeface="Inter 1 Italics"/>
              </a:rPr>
              <a:t>Multiple worldviews</a:t>
            </a:r>
          </a:p>
          <a:p>
            <a:pPr>
              <a:lnSpc>
                <a:spcPts val="3601"/>
              </a:lnSpc>
            </a:pPr>
            <a:r>
              <a:rPr lang="en-US" sz="1905">
                <a:solidFill>
                  <a:srgbClr val="000000"/>
                </a:solidFill>
                <a:latin typeface="Inter 1 Italics"/>
              </a:rPr>
              <a:t>Different ontologies</a:t>
            </a:r>
          </a:p>
          <a:p>
            <a:pPr>
              <a:lnSpc>
                <a:spcPts val="3601"/>
              </a:lnSpc>
            </a:pPr>
            <a:r>
              <a:rPr lang="en-US" sz="1905">
                <a:solidFill>
                  <a:srgbClr val="000000"/>
                </a:solidFill>
                <a:latin typeface="Inter 1 Italics"/>
              </a:rPr>
              <a:t>Different cultural backgrounds</a:t>
            </a:r>
          </a:p>
        </p:txBody>
      </p:sp>
      <p:sp>
        <p:nvSpPr>
          <p:cNvPr id="314" name="TextBox 314"/>
          <p:cNvSpPr txBox="1"/>
          <p:nvPr/>
        </p:nvSpPr>
        <p:spPr>
          <a:xfrm>
            <a:off x="8294165" y="8270198"/>
            <a:ext cx="1533829" cy="232396"/>
          </a:xfrm>
          <a:prstGeom prst="rect">
            <a:avLst/>
          </a:prstGeom>
        </p:spPr>
        <p:txBody>
          <a:bodyPr lIns="0" tIns="0" rIns="0" bIns="0" rtlCol="0" anchor="t">
            <a:spAutoFit/>
          </a:bodyPr>
          <a:lstStyle/>
          <a:p>
            <a:pPr algn="ctr">
              <a:lnSpc>
                <a:spcPts val="1849"/>
              </a:lnSpc>
            </a:pPr>
            <a:r>
              <a:rPr lang="en-US" sz="1503">
                <a:solidFill>
                  <a:srgbClr val="571200"/>
                </a:solidFill>
                <a:latin typeface="Inter 2 Italics"/>
              </a:rPr>
              <a:t>Transition to...</a:t>
            </a:r>
          </a:p>
        </p:txBody>
      </p:sp>
      <p:sp>
        <p:nvSpPr>
          <p:cNvPr id="315" name="TextBox 315"/>
          <p:cNvSpPr txBox="1"/>
          <p:nvPr/>
        </p:nvSpPr>
        <p:spPr>
          <a:xfrm>
            <a:off x="6664465" y="6580468"/>
            <a:ext cx="4364849" cy="464836"/>
          </a:xfrm>
          <a:prstGeom prst="rect">
            <a:avLst/>
          </a:prstGeom>
        </p:spPr>
        <p:txBody>
          <a:bodyPr lIns="0" tIns="0" rIns="0" bIns="0" rtlCol="0" anchor="t">
            <a:spAutoFit/>
          </a:bodyPr>
          <a:lstStyle/>
          <a:p>
            <a:pPr algn="ctr">
              <a:lnSpc>
                <a:spcPts val="3684"/>
              </a:lnSpc>
            </a:pPr>
            <a:r>
              <a:rPr lang="en-US" sz="2995">
                <a:solidFill>
                  <a:srgbClr val="FDFDFD"/>
                </a:solidFill>
                <a:latin typeface="Inter 1"/>
              </a:rPr>
              <a:t>Overarching Roadmaps</a:t>
            </a:r>
          </a:p>
        </p:txBody>
      </p:sp>
      <p:grpSp>
        <p:nvGrpSpPr>
          <p:cNvPr id="316" name="Group 316"/>
          <p:cNvGrpSpPr/>
          <p:nvPr/>
        </p:nvGrpSpPr>
        <p:grpSpPr>
          <a:xfrm>
            <a:off x="3205731" y="5682666"/>
            <a:ext cx="2269966" cy="2269966"/>
            <a:chOff x="0" y="0"/>
            <a:chExt cx="812800" cy="812800"/>
          </a:xfrm>
        </p:grpSpPr>
        <p:sp>
          <p:nvSpPr>
            <p:cNvPr id="317" name="Freeform 3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alpha val="84706"/>
              </a:srgbClr>
            </a:solidFill>
          </p:spPr>
        </p:sp>
        <p:sp>
          <p:nvSpPr>
            <p:cNvPr id="318" name="TextBox 318"/>
            <p:cNvSpPr txBox="1"/>
            <p:nvPr/>
          </p:nvSpPr>
          <p:spPr>
            <a:xfrm>
              <a:off x="76200" y="28575"/>
              <a:ext cx="660400" cy="708025"/>
            </a:xfrm>
            <a:prstGeom prst="rect">
              <a:avLst/>
            </a:prstGeom>
          </p:spPr>
          <p:txBody>
            <a:bodyPr lIns="50800" tIns="50800" rIns="50800" bIns="50800" rtlCol="0" anchor="ctr"/>
            <a:lstStyle/>
            <a:p>
              <a:pPr algn="ctr">
                <a:lnSpc>
                  <a:spcPts val="3025"/>
                </a:lnSpc>
              </a:pPr>
              <a:endParaRPr/>
            </a:p>
          </p:txBody>
        </p:sp>
      </p:grpSp>
      <p:grpSp>
        <p:nvGrpSpPr>
          <p:cNvPr id="319" name="Group 319"/>
          <p:cNvGrpSpPr/>
          <p:nvPr/>
        </p:nvGrpSpPr>
        <p:grpSpPr>
          <a:xfrm>
            <a:off x="1577695" y="4008918"/>
            <a:ext cx="2269966" cy="2269966"/>
            <a:chOff x="0" y="0"/>
            <a:chExt cx="812800" cy="812800"/>
          </a:xfrm>
        </p:grpSpPr>
        <p:sp>
          <p:nvSpPr>
            <p:cNvPr id="320" name="Freeform 3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alpha val="84706"/>
              </a:srgbClr>
            </a:solidFill>
          </p:spPr>
        </p:sp>
        <p:sp>
          <p:nvSpPr>
            <p:cNvPr id="321" name="TextBox 321"/>
            <p:cNvSpPr txBox="1"/>
            <p:nvPr/>
          </p:nvSpPr>
          <p:spPr>
            <a:xfrm>
              <a:off x="76200" y="28575"/>
              <a:ext cx="660400" cy="708025"/>
            </a:xfrm>
            <a:prstGeom prst="rect">
              <a:avLst/>
            </a:prstGeom>
          </p:spPr>
          <p:txBody>
            <a:bodyPr lIns="50800" tIns="50800" rIns="50800" bIns="50800" rtlCol="0" anchor="ctr"/>
            <a:lstStyle/>
            <a:p>
              <a:pPr algn="ctr">
                <a:lnSpc>
                  <a:spcPts val="3025"/>
                </a:lnSpc>
              </a:pPr>
              <a:endParaRPr/>
            </a:p>
          </p:txBody>
        </p:sp>
      </p:grpSp>
      <p:grpSp>
        <p:nvGrpSpPr>
          <p:cNvPr id="322" name="Group 322"/>
          <p:cNvGrpSpPr/>
          <p:nvPr/>
        </p:nvGrpSpPr>
        <p:grpSpPr>
          <a:xfrm>
            <a:off x="951780" y="6239515"/>
            <a:ext cx="2269966" cy="2269966"/>
            <a:chOff x="0" y="0"/>
            <a:chExt cx="812800" cy="812800"/>
          </a:xfrm>
        </p:grpSpPr>
        <p:sp>
          <p:nvSpPr>
            <p:cNvPr id="323" name="Freeform 3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alpha val="84706"/>
              </a:srgbClr>
            </a:solidFill>
          </p:spPr>
        </p:sp>
        <p:sp>
          <p:nvSpPr>
            <p:cNvPr id="324" name="TextBox 324"/>
            <p:cNvSpPr txBox="1"/>
            <p:nvPr/>
          </p:nvSpPr>
          <p:spPr>
            <a:xfrm>
              <a:off x="76200" y="28575"/>
              <a:ext cx="660400" cy="708025"/>
            </a:xfrm>
            <a:prstGeom prst="rect">
              <a:avLst/>
            </a:prstGeom>
          </p:spPr>
          <p:txBody>
            <a:bodyPr lIns="50800" tIns="50800" rIns="50800" bIns="50800" rtlCol="0" anchor="ctr"/>
            <a:lstStyle/>
            <a:p>
              <a:pPr algn="ctr">
                <a:lnSpc>
                  <a:spcPts val="3025"/>
                </a:lnSpc>
              </a:pPr>
              <a:endParaRPr/>
            </a:p>
          </p:txBody>
        </p:sp>
      </p:grpSp>
      <p:sp>
        <p:nvSpPr>
          <p:cNvPr id="325" name="TextBox 325"/>
          <p:cNvSpPr txBox="1"/>
          <p:nvPr/>
        </p:nvSpPr>
        <p:spPr>
          <a:xfrm>
            <a:off x="1642121" y="4897511"/>
            <a:ext cx="2141115" cy="611521"/>
          </a:xfrm>
          <a:prstGeom prst="rect">
            <a:avLst/>
          </a:prstGeom>
        </p:spPr>
        <p:txBody>
          <a:bodyPr lIns="0" tIns="0" rIns="0" bIns="0" rtlCol="0" anchor="t">
            <a:spAutoFit/>
          </a:bodyPr>
          <a:lstStyle/>
          <a:p>
            <a:pPr algn="ctr">
              <a:lnSpc>
                <a:spcPts val="2454"/>
              </a:lnSpc>
            </a:pPr>
            <a:r>
              <a:rPr lang="en-US" sz="1995">
                <a:solidFill>
                  <a:srgbClr val="FDFDFD"/>
                </a:solidFill>
                <a:latin typeface="Inter 1"/>
              </a:rPr>
              <a:t>Soil Network of Knowledge</a:t>
            </a:r>
          </a:p>
        </p:txBody>
      </p:sp>
      <p:sp>
        <p:nvSpPr>
          <p:cNvPr id="326" name="TextBox 326"/>
          <p:cNvSpPr txBox="1"/>
          <p:nvPr/>
        </p:nvSpPr>
        <p:spPr>
          <a:xfrm>
            <a:off x="3568185" y="6659526"/>
            <a:ext cx="1545058" cy="306721"/>
          </a:xfrm>
          <a:prstGeom prst="rect">
            <a:avLst/>
          </a:prstGeom>
        </p:spPr>
        <p:txBody>
          <a:bodyPr lIns="0" tIns="0" rIns="0" bIns="0" rtlCol="0" anchor="t">
            <a:spAutoFit/>
          </a:bodyPr>
          <a:lstStyle/>
          <a:p>
            <a:pPr algn="ctr">
              <a:lnSpc>
                <a:spcPts val="2454"/>
              </a:lnSpc>
            </a:pPr>
            <a:r>
              <a:rPr lang="en-US" sz="1995">
                <a:solidFill>
                  <a:srgbClr val="FDFDFD"/>
                </a:solidFill>
                <a:latin typeface="Inter 1"/>
              </a:rPr>
              <a:t>Think Tanks</a:t>
            </a:r>
          </a:p>
        </p:txBody>
      </p:sp>
      <p:sp>
        <p:nvSpPr>
          <p:cNvPr id="327" name="TextBox 327"/>
          <p:cNvSpPr txBox="1"/>
          <p:nvPr/>
        </p:nvSpPr>
        <p:spPr>
          <a:xfrm>
            <a:off x="1314234" y="7072552"/>
            <a:ext cx="1545058" cy="611521"/>
          </a:xfrm>
          <a:prstGeom prst="rect">
            <a:avLst/>
          </a:prstGeom>
        </p:spPr>
        <p:txBody>
          <a:bodyPr lIns="0" tIns="0" rIns="0" bIns="0" rtlCol="0" anchor="t">
            <a:spAutoFit/>
          </a:bodyPr>
          <a:lstStyle/>
          <a:p>
            <a:pPr algn="ctr">
              <a:lnSpc>
                <a:spcPts val="2454"/>
              </a:lnSpc>
            </a:pPr>
            <a:r>
              <a:rPr lang="en-US" sz="1995">
                <a:solidFill>
                  <a:srgbClr val="FDFDFD"/>
                </a:solidFill>
                <a:latin typeface="Inter 1"/>
              </a:rPr>
              <a:t>Drivers Assessment</a:t>
            </a:r>
          </a:p>
        </p:txBody>
      </p:sp>
      <p:grpSp>
        <p:nvGrpSpPr>
          <p:cNvPr id="328" name="Group 328"/>
          <p:cNvGrpSpPr/>
          <p:nvPr/>
        </p:nvGrpSpPr>
        <p:grpSpPr>
          <a:xfrm>
            <a:off x="9702587" y="4476145"/>
            <a:ext cx="1778698" cy="1778698"/>
            <a:chOff x="0" y="0"/>
            <a:chExt cx="812800" cy="812800"/>
          </a:xfrm>
        </p:grpSpPr>
        <p:sp>
          <p:nvSpPr>
            <p:cNvPr id="329" name="Freeform 3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alpha val="84706"/>
              </a:srgbClr>
            </a:solidFill>
          </p:spPr>
        </p:sp>
        <p:sp>
          <p:nvSpPr>
            <p:cNvPr id="330" name="TextBox 330"/>
            <p:cNvSpPr txBox="1"/>
            <p:nvPr/>
          </p:nvSpPr>
          <p:spPr>
            <a:xfrm>
              <a:off x="76200" y="28575"/>
              <a:ext cx="660400" cy="708025"/>
            </a:xfrm>
            <a:prstGeom prst="rect">
              <a:avLst/>
            </a:prstGeom>
          </p:spPr>
          <p:txBody>
            <a:bodyPr lIns="50800" tIns="50800" rIns="50800" bIns="50800" rtlCol="0" anchor="ctr"/>
            <a:lstStyle/>
            <a:p>
              <a:pPr algn="ctr">
                <a:lnSpc>
                  <a:spcPts val="3025"/>
                </a:lnSpc>
              </a:pPr>
              <a:endParaRPr/>
            </a:p>
          </p:txBody>
        </p:sp>
      </p:grpSp>
      <p:sp>
        <p:nvSpPr>
          <p:cNvPr id="331" name="TextBox 331"/>
          <p:cNvSpPr txBox="1"/>
          <p:nvPr/>
        </p:nvSpPr>
        <p:spPr>
          <a:xfrm>
            <a:off x="9986598" y="5133975"/>
            <a:ext cx="1210675" cy="481236"/>
          </a:xfrm>
          <a:prstGeom prst="rect">
            <a:avLst/>
          </a:prstGeom>
        </p:spPr>
        <p:txBody>
          <a:bodyPr lIns="0" tIns="0" rIns="0" bIns="0" rtlCol="0" anchor="t">
            <a:spAutoFit/>
          </a:bodyPr>
          <a:lstStyle/>
          <a:p>
            <a:pPr algn="ctr">
              <a:lnSpc>
                <a:spcPts val="1923"/>
              </a:lnSpc>
            </a:pPr>
            <a:r>
              <a:rPr lang="en-US" sz="1563">
                <a:solidFill>
                  <a:srgbClr val="FDFDFD"/>
                </a:solidFill>
                <a:latin typeface="Inter 1"/>
              </a:rPr>
              <a:t>Regional Nodes</a:t>
            </a:r>
          </a:p>
        </p:txBody>
      </p:sp>
      <p:grpSp>
        <p:nvGrpSpPr>
          <p:cNvPr id="332" name="Group 332"/>
          <p:cNvGrpSpPr/>
          <p:nvPr/>
        </p:nvGrpSpPr>
        <p:grpSpPr>
          <a:xfrm>
            <a:off x="9207355" y="1062625"/>
            <a:ext cx="2769163" cy="2769163"/>
            <a:chOff x="0" y="0"/>
            <a:chExt cx="812800" cy="812800"/>
          </a:xfrm>
        </p:grpSpPr>
        <p:sp>
          <p:nvSpPr>
            <p:cNvPr id="333" name="Freeform 3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alpha val="84706"/>
              </a:srgbClr>
            </a:solidFill>
          </p:spPr>
        </p:sp>
        <p:sp>
          <p:nvSpPr>
            <p:cNvPr id="334" name="TextBox 334"/>
            <p:cNvSpPr txBox="1"/>
            <p:nvPr/>
          </p:nvSpPr>
          <p:spPr>
            <a:xfrm>
              <a:off x="76200" y="28575"/>
              <a:ext cx="660400" cy="708025"/>
            </a:xfrm>
            <a:prstGeom prst="rect">
              <a:avLst/>
            </a:prstGeom>
          </p:spPr>
          <p:txBody>
            <a:bodyPr lIns="50800" tIns="50800" rIns="50800" bIns="50800" rtlCol="0" anchor="ctr"/>
            <a:lstStyle/>
            <a:p>
              <a:pPr algn="ctr">
                <a:lnSpc>
                  <a:spcPts val="3025"/>
                </a:lnSpc>
              </a:pPr>
              <a:endParaRPr/>
            </a:p>
          </p:txBody>
        </p:sp>
      </p:grpSp>
      <p:sp>
        <p:nvSpPr>
          <p:cNvPr id="335" name="TextBox 335"/>
          <p:cNvSpPr txBox="1"/>
          <p:nvPr/>
        </p:nvSpPr>
        <p:spPr>
          <a:xfrm>
            <a:off x="9781649" y="1524037"/>
            <a:ext cx="1588787" cy="1891790"/>
          </a:xfrm>
          <a:prstGeom prst="rect">
            <a:avLst/>
          </a:prstGeom>
        </p:spPr>
        <p:txBody>
          <a:bodyPr lIns="0" tIns="0" rIns="0" bIns="0" rtlCol="0" anchor="t">
            <a:spAutoFit/>
          </a:bodyPr>
          <a:lstStyle/>
          <a:p>
            <a:pPr algn="ctr">
              <a:lnSpc>
                <a:spcPts val="2524"/>
              </a:lnSpc>
            </a:pPr>
            <a:r>
              <a:rPr lang="en-US" sz="2052">
                <a:solidFill>
                  <a:srgbClr val="FDFDFD"/>
                </a:solidFill>
                <a:latin typeface="Inter 1"/>
              </a:rPr>
              <a:t>Operational Framework</a:t>
            </a:r>
          </a:p>
          <a:p>
            <a:pPr algn="ctr">
              <a:lnSpc>
                <a:spcPts val="2524"/>
              </a:lnSpc>
            </a:pPr>
            <a:endParaRPr lang="en-US" sz="2052">
              <a:solidFill>
                <a:srgbClr val="FDFDFD"/>
              </a:solidFill>
              <a:latin typeface="Inter 1"/>
            </a:endParaRPr>
          </a:p>
          <a:p>
            <a:pPr algn="ctr">
              <a:lnSpc>
                <a:spcPts val="2524"/>
              </a:lnSpc>
            </a:pPr>
            <a:r>
              <a:rPr lang="en-US" sz="2052">
                <a:solidFill>
                  <a:srgbClr val="FDFDFD"/>
                </a:solidFill>
                <a:latin typeface="Inter 1"/>
              </a:rPr>
              <a:t>Key Progress Indicators</a:t>
            </a:r>
          </a:p>
        </p:txBody>
      </p:sp>
      <p:grpSp>
        <p:nvGrpSpPr>
          <p:cNvPr id="336" name="Group 336"/>
          <p:cNvGrpSpPr/>
          <p:nvPr/>
        </p:nvGrpSpPr>
        <p:grpSpPr>
          <a:xfrm>
            <a:off x="8319969" y="3321198"/>
            <a:ext cx="1778698" cy="1778698"/>
            <a:chOff x="0" y="0"/>
            <a:chExt cx="812800" cy="812800"/>
          </a:xfrm>
        </p:grpSpPr>
        <p:sp>
          <p:nvSpPr>
            <p:cNvPr id="337" name="Freeform 3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alpha val="84706"/>
              </a:srgbClr>
            </a:solidFill>
          </p:spPr>
        </p:sp>
        <p:sp>
          <p:nvSpPr>
            <p:cNvPr id="338" name="TextBox 338"/>
            <p:cNvSpPr txBox="1"/>
            <p:nvPr/>
          </p:nvSpPr>
          <p:spPr>
            <a:xfrm>
              <a:off x="76200" y="28575"/>
              <a:ext cx="660400" cy="708025"/>
            </a:xfrm>
            <a:prstGeom prst="rect">
              <a:avLst/>
            </a:prstGeom>
          </p:spPr>
          <p:txBody>
            <a:bodyPr lIns="50800" tIns="50800" rIns="50800" bIns="50800" rtlCol="0" anchor="ctr"/>
            <a:lstStyle/>
            <a:p>
              <a:pPr algn="ctr">
                <a:lnSpc>
                  <a:spcPts val="3025"/>
                </a:lnSpc>
              </a:pPr>
              <a:endParaRPr/>
            </a:p>
          </p:txBody>
        </p:sp>
      </p:grpSp>
      <p:sp>
        <p:nvSpPr>
          <p:cNvPr id="339" name="TextBox 339"/>
          <p:cNvSpPr txBox="1"/>
          <p:nvPr/>
        </p:nvSpPr>
        <p:spPr>
          <a:xfrm>
            <a:off x="8562168" y="4121880"/>
            <a:ext cx="1210675" cy="242401"/>
          </a:xfrm>
          <a:prstGeom prst="rect">
            <a:avLst/>
          </a:prstGeom>
        </p:spPr>
        <p:txBody>
          <a:bodyPr lIns="0" tIns="0" rIns="0" bIns="0" rtlCol="0" anchor="t">
            <a:spAutoFit/>
          </a:bodyPr>
          <a:lstStyle/>
          <a:p>
            <a:pPr algn="ctr">
              <a:lnSpc>
                <a:spcPts val="1923"/>
              </a:lnSpc>
            </a:pPr>
            <a:r>
              <a:rPr lang="en-US" sz="1563" dirty="0">
                <a:solidFill>
                  <a:srgbClr val="FDFDFD"/>
                </a:solidFill>
                <a:latin typeface="Inter 1"/>
              </a:rPr>
              <a:t>Soil weeks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55770" y="165092"/>
            <a:ext cx="4471837" cy="1950839"/>
          </a:xfrm>
          <a:custGeom>
            <a:avLst/>
            <a:gdLst/>
            <a:ahLst/>
            <a:cxnLst/>
            <a:rect l="l" t="t" r="r" b="b"/>
            <a:pathLst>
              <a:path w="4471837" h="1950839">
                <a:moveTo>
                  <a:pt x="0" y="0"/>
                </a:moveTo>
                <a:lnTo>
                  <a:pt x="4471837" y="0"/>
                </a:lnTo>
                <a:lnTo>
                  <a:pt x="4471837" y="1950839"/>
                </a:lnTo>
                <a:lnTo>
                  <a:pt x="0" y="195083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16533352" y="374177"/>
            <a:ext cx="1141700" cy="1141700"/>
          </a:xfrm>
          <a:custGeom>
            <a:avLst/>
            <a:gdLst/>
            <a:ahLst/>
            <a:cxnLst/>
            <a:rect l="l" t="t" r="r" b="b"/>
            <a:pathLst>
              <a:path w="1141700" h="1141700">
                <a:moveTo>
                  <a:pt x="0" y="0"/>
                </a:moveTo>
                <a:lnTo>
                  <a:pt x="1141700" y="0"/>
                </a:lnTo>
                <a:lnTo>
                  <a:pt x="1141700" y="1141701"/>
                </a:lnTo>
                <a:lnTo>
                  <a:pt x="0" y="1141701"/>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grpSp>
        <p:nvGrpSpPr>
          <p:cNvPr id="4" name="Group 4"/>
          <p:cNvGrpSpPr/>
          <p:nvPr/>
        </p:nvGrpSpPr>
        <p:grpSpPr>
          <a:xfrm>
            <a:off x="2334283" y="2810263"/>
            <a:ext cx="1566758" cy="1566758"/>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300"/>
            </a:solidFill>
          </p:spPr>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025"/>
                </a:lnSpc>
              </a:pPr>
              <a:endParaRPr/>
            </a:p>
          </p:txBody>
        </p:sp>
      </p:grpSp>
      <p:grpSp>
        <p:nvGrpSpPr>
          <p:cNvPr id="7" name="Group 7"/>
          <p:cNvGrpSpPr/>
          <p:nvPr/>
        </p:nvGrpSpPr>
        <p:grpSpPr>
          <a:xfrm>
            <a:off x="14138163" y="2810263"/>
            <a:ext cx="1566758" cy="1566758"/>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300"/>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025"/>
                </a:lnSpc>
              </a:pPr>
              <a:endParaRPr/>
            </a:p>
          </p:txBody>
        </p:sp>
      </p:grpSp>
      <p:grpSp>
        <p:nvGrpSpPr>
          <p:cNvPr id="10" name="Group 10"/>
          <p:cNvGrpSpPr/>
          <p:nvPr/>
        </p:nvGrpSpPr>
        <p:grpSpPr>
          <a:xfrm>
            <a:off x="8329613" y="2810263"/>
            <a:ext cx="1566758" cy="1566758"/>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300"/>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025"/>
                </a:lnSpc>
              </a:pPr>
              <a:endParaRPr/>
            </a:p>
          </p:txBody>
        </p:sp>
      </p:grpSp>
      <p:grpSp>
        <p:nvGrpSpPr>
          <p:cNvPr id="13" name="Group 13"/>
          <p:cNvGrpSpPr/>
          <p:nvPr/>
        </p:nvGrpSpPr>
        <p:grpSpPr>
          <a:xfrm>
            <a:off x="0" y="0"/>
            <a:ext cx="18288000" cy="6963339"/>
            <a:chOff x="0" y="0"/>
            <a:chExt cx="4816593" cy="1833966"/>
          </a:xfrm>
        </p:grpSpPr>
        <p:sp>
          <p:nvSpPr>
            <p:cNvPr id="14" name="Freeform 14"/>
            <p:cNvSpPr/>
            <p:nvPr/>
          </p:nvSpPr>
          <p:spPr>
            <a:xfrm>
              <a:off x="0" y="0"/>
              <a:ext cx="4816592" cy="1833966"/>
            </a:xfrm>
            <a:custGeom>
              <a:avLst/>
              <a:gdLst/>
              <a:ahLst/>
              <a:cxnLst/>
              <a:rect l="l" t="t" r="r" b="b"/>
              <a:pathLst>
                <a:path w="4816592" h="1833966">
                  <a:moveTo>
                    <a:pt x="0" y="0"/>
                  </a:moveTo>
                  <a:lnTo>
                    <a:pt x="4816592" y="0"/>
                  </a:lnTo>
                  <a:lnTo>
                    <a:pt x="4816592" y="1833966"/>
                  </a:lnTo>
                  <a:lnTo>
                    <a:pt x="0" y="1833966"/>
                  </a:lnTo>
                  <a:close/>
                </a:path>
              </a:pathLst>
            </a:custGeom>
            <a:solidFill>
              <a:srgbClr val="571300">
                <a:alpha val="7843"/>
              </a:srgbClr>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3025"/>
                </a:lnSpc>
              </a:pPr>
              <a:endParaRPr/>
            </a:p>
          </p:txBody>
        </p:sp>
      </p:grpSp>
      <p:sp>
        <p:nvSpPr>
          <p:cNvPr id="16" name="Freeform 16"/>
          <p:cNvSpPr/>
          <p:nvPr/>
        </p:nvSpPr>
        <p:spPr>
          <a:xfrm>
            <a:off x="-4055770" y="6866806"/>
            <a:ext cx="4471837" cy="1950839"/>
          </a:xfrm>
          <a:custGeom>
            <a:avLst/>
            <a:gdLst/>
            <a:ahLst/>
            <a:cxnLst/>
            <a:rect l="l" t="t" r="r" b="b"/>
            <a:pathLst>
              <a:path w="4471837" h="1950839">
                <a:moveTo>
                  <a:pt x="0" y="0"/>
                </a:moveTo>
                <a:lnTo>
                  <a:pt x="4471837" y="0"/>
                </a:lnTo>
                <a:lnTo>
                  <a:pt x="4471837" y="1950838"/>
                </a:lnTo>
                <a:lnTo>
                  <a:pt x="0" y="1950838"/>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17" name="Freeform 17"/>
          <p:cNvSpPr/>
          <p:nvPr/>
        </p:nvSpPr>
        <p:spPr>
          <a:xfrm>
            <a:off x="721298" y="8940060"/>
            <a:ext cx="670712" cy="670712"/>
          </a:xfrm>
          <a:custGeom>
            <a:avLst/>
            <a:gdLst/>
            <a:ahLst/>
            <a:cxnLst/>
            <a:rect l="l" t="t" r="r" b="b"/>
            <a:pathLst>
              <a:path w="670712" h="670712">
                <a:moveTo>
                  <a:pt x="0" y="0"/>
                </a:moveTo>
                <a:lnTo>
                  <a:pt x="670712" y="0"/>
                </a:lnTo>
                <a:lnTo>
                  <a:pt x="670712" y="670712"/>
                </a:lnTo>
                <a:lnTo>
                  <a:pt x="0" y="670712"/>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
        <p:nvSpPr>
          <p:cNvPr id="18" name="Freeform 18"/>
          <p:cNvSpPr/>
          <p:nvPr/>
        </p:nvSpPr>
        <p:spPr>
          <a:xfrm>
            <a:off x="1715546" y="8940060"/>
            <a:ext cx="670712" cy="670712"/>
          </a:xfrm>
          <a:custGeom>
            <a:avLst/>
            <a:gdLst/>
            <a:ahLst/>
            <a:cxnLst/>
            <a:rect l="l" t="t" r="r" b="b"/>
            <a:pathLst>
              <a:path w="670712" h="670712">
                <a:moveTo>
                  <a:pt x="0" y="0"/>
                </a:moveTo>
                <a:lnTo>
                  <a:pt x="670712" y="0"/>
                </a:lnTo>
                <a:lnTo>
                  <a:pt x="670712" y="670712"/>
                </a:lnTo>
                <a:lnTo>
                  <a:pt x="0" y="670712"/>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sp>
      <p:sp>
        <p:nvSpPr>
          <p:cNvPr id="19" name="Freeform 19"/>
          <p:cNvSpPr/>
          <p:nvPr/>
        </p:nvSpPr>
        <p:spPr>
          <a:xfrm>
            <a:off x="3710915" y="8940997"/>
            <a:ext cx="670712" cy="670712"/>
          </a:xfrm>
          <a:custGeom>
            <a:avLst/>
            <a:gdLst/>
            <a:ahLst/>
            <a:cxnLst/>
            <a:rect l="l" t="t" r="r" b="b"/>
            <a:pathLst>
              <a:path w="670712" h="670712">
                <a:moveTo>
                  <a:pt x="0" y="0"/>
                </a:moveTo>
                <a:lnTo>
                  <a:pt x="670712" y="0"/>
                </a:lnTo>
                <a:lnTo>
                  <a:pt x="670712" y="670712"/>
                </a:lnTo>
                <a:lnTo>
                  <a:pt x="0" y="670712"/>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20" name="Freeform 20"/>
          <p:cNvSpPr/>
          <p:nvPr/>
        </p:nvSpPr>
        <p:spPr>
          <a:xfrm>
            <a:off x="4708600" y="8940060"/>
            <a:ext cx="670712" cy="670712"/>
          </a:xfrm>
          <a:custGeom>
            <a:avLst/>
            <a:gdLst/>
            <a:ahLst/>
            <a:cxnLst/>
            <a:rect l="l" t="t" r="r" b="b"/>
            <a:pathLst>
              <a:path w="670712" h="670712">
                <a:moveTo>
                  <a:pt x="0" y="0"/>
                </a:moveTo>
                <a:lnTo>
                  <a:pt x="670712" y="0"/>
                </a:lnTo>
                <a:lnTo>
                  <a:pt x="670712" y="670712"/>
                </a:lnTo>
                <a:lnTo>
                  <a:pt x="0" y="670712"/>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sp>
      <p:sp>
        <p:nvSpPr>
          <p:cNvPr id="21" name="Freeform 21"/>
          <p:cNvSpPr/>
          <p:nvPr/>
        </p:nvSpPr>
        <p:spPr>
          <a:xfrm>
            <a:off x="8287892" y="8940060"/>
            <a:ext cx="967882" cy="670712"/>
          </a:xfrm>
          <a:custGeom>
            <a:avLst/>
            <a:gdLst/>
            <a:ahLst/>
            <a:cxnLst/>
            <a:rect l="l" t="t" r="r" b="b"/>
            <a:pathLst>
              <a:path w="967882" h="670712">
                <a:moveTo>
                  <a:pt x="0" y="0"/>
                </a:moveTo>
                <a:lnTo>
                  <a:pt x="967882" y="0"/>
                </a:lnTo>
                <a:lnTo>
                  <a:pt x="967882" y="670712"/>
                </a:lnTo>
                <a:lnTo>
                  <a:pt x="0" y="670712"/>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sp>
      <p:sp>
        <p:nvSpPr>
          <p:cNvPr id="22" name="Freeform 22"/>
          <p:cNvSpPr/>
          <p:nvPr/>
        </p:nvSpPr>
        <p:spPr>
          <a:xfrm>
            <a:off x="6921486" y="9074354"/>
            <a:ext cx="1039433" cy="403998"/>
          </a:xfrm>
          <a:custGeom>
            <a:avLst/>
            <a:gdLst/>
            <a:ahLst/>
            <a:cxnLst/>
            <a:rect l="l" t="t" r="r" b="b"/>
            <a:pathLst>
              <a:path w="1039433" h="403998">
                <a:moveTo>
                  <a:pt x="0" y="0"/>
                </a:moveTo>
                <a:lnTo>
                  <a:pt x="1039433" y="0"/>
                </a:lnTo>
                <a:lnTo>
                  <a:pt x="1039433" y="403998"/>
                </a:lnTo>
                <a:lnTo>
                  <a:pt x="0" y="403998"/>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sp>
      <p:sp>
        <p:nvSpPr>
          <p:cNvPr id="23" name="Freeform 23"/>
          <p:cNvSpPr/>
          <p:nvPr/>
        </p:nvSpPr>
        <p:spPr>
          <a:xfrm>
            <a:off x="11092012" y="8940060"/>
            <a:ext cx="1403408" cy="670712"/>
          </a:xfrm>
          <a:custGeom>
            <a:avLst/>
            <a:gdLst/>
            <a:ahLst/>
            <a:cxnLst/>
            <a:rect l="l" t="t" r="r" b="b"/>
            <a:pathLst>
              <a:path w="1403408" h="670712">
                <a:moveTo>
                  <a:pt x="0" y="0"/>
                </a:moveTo>
                <a:lnTo>
                  <a:pt x="1403408" y="0"/>
                </a:lnTo>
                <a:lnTo>
                  <a:pt x="1403408" y="670712"/>
                </a:lnTo>
                <a:lnTo>
                  <a:pt x="0" y="670712"/>
                </a:lnTo>
                <a:lnTo>
                  <a:pt x="0" y="0"/>
                </a:lnTo>
                <a:close/>
              </a:path>
            </a:pathLst>
          </a:custGeom>
          <a:blipFill>
            <a:blip r:embed="rId11" cstate="screen">
              <a:extLst>
                <a:ext uri="{28A0092B-C50C-407E-A947-70E740481C1C}">
                  <a14:useLocalDpi xmlns:a14="http://schemas.microsoft.com/office/drawing/2010/main"/>
                </a:ext>
              </a:extLst>
            </a:blip>
            <a:stretch>
              <a:fillRect/>
            </a:stretch>
          </a:blipFill>
        </p:spPr>
      </p:sp>
      <p:sp>
        <p:nvSpPr>
          <p:cNvPr id="24" name="Freeform 24"/>
          <p:cNvSpPr/>
          <p:nvPr/>
        </p:nvSpPr>
        <p:spPr>
          <a:xfrm>
            <a:off x="14458240" y="3043728"/>
            <a:ext cx="926605" cy="1099828"/>
          </a:xfrm>
          <a:custGeom>
            <a:avLst/>
            <a:gdLst/>
            <a:ahLst/>
            <a:cxnLst/>
            <a:rect l="l" t="t" r="r" b="b"/>
            <a:pathLst>
              <a:path w="926605" h="1099828">
                <a:moveTo>
                  <a:pt x="0" y="0"/>
                </a:moveTo>
                <a:lnTo>
                  <a:pt x="926604" y="0"/>
                </a:lnTo>
                <a:lnTo>
                  <a:pt x="926604" y="1099828"/>
                </a:lnTo>
                <a:lnTo>
                  <a:pt x="0" y="1099828"/>
                </a:lnTo>
                <a:lnTo>
                  <a:pt x="0"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sp>
      <p:sp>
        <p:nvSpPr>
          <p:cNvPr id="25" name="Freeform 25"/>
          <p:cNvSpPr/>
          <p:nvPr/>
        </p:nvSpPr>
        <p:spPr>
          <a:xfrm>
            <a:off x="8654017" y="3118971"/>
            <a:ext cx="979966" cy="949342"/>
          </a:xfrm>
          <a:custGeom>
            <a:avLst/>
            <a:gdLst/>
            <a:ahLst/>
            <a:cxnLst/>
            <a:rect l="l" t="t" r="r" b="b"/>
            <a:pathLst>
              <a:path w="979966" h="949342">
                <a:moveTo>
                  <a:pt x="0" y="0"/>
                </a:moveTo>
                <a:lnTo>
                  <a:pt x="979966" y="0"/>
                </a:lnTo>
                <a:lnTo>
                  <a:pt x="979966" y="949342"/>
                </a:lnTo>
                <a:lnTo>
                  <a:pt x="0" y="9493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6" name="Freeform 26"/>
          <p:cNvSpPr/>
          <p:nvPr/>
        </p:nvSpPr>
        <p:spPr>
          <a:xfrm>
            <a:off x="2676625" y="3118971"/>
            <a:ext cx="882074" cy="883178"/>
          </a:xfrm>
          <a:custGeom>
            <a:avLst/>
            <a:gdLst/>
            <a:ahLst/>
            <a:cxnLst/>
            <a:rect l="l" t="t" r="r" b="b"/>
            <a:pathLst>
              <a:path w="882074" h="883178">
                <a:moveTo>
                  <a:pt x="0" y="0"/>
                </a:moveTo>
                <a:lnTo>
                  <a:pt x="882074" y="0"/>
                </a:lnTo>
                <a:lnTo>
                  <a:pt x="882074" y="883178"/>
                </a:lnTo>
                <a:lnTo>
                  <a:pt x="0" y="883178"/>
                </a:lnTo>
                <a:lnTo>
                  <a:pt x="0" y="0"/>
                </a:lnTo>
                <a:close/>
              </a:path>
            </a:pathLst>
          </a:custGeom>
          <a: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a:blipFill>
        </p:spPr>
      </p:sp>
      <p:sp>
        <p:nvSpPr>
          <p:cNvPr id="27" name="Freeform 27"/>
          <p:cNvSpPr/>
          <p:nvPr/>
        </p:nvSpPr>
        <p:spPr>
          <a:xfrm>
            <a:off x="9582747" y="9080888"/>
            <a:ext cx="1182293" cy="389057"/>
          </a:xfrm>
          <a:custGeom>
            <a:avLst/>
            <a:gdLst/>
            <a:ahLst/>
            <a:cxnLst/>
            <a:rect l="l" t="t" r="r" b="b"/>
            <a:pathLst>
              <a:path w="1182293" h="389057">
                <a:moveTo>
                  <a:pt x="0" y="0"/>
                </a:moveTo>
                <a:lnTo>
                  <a:pt x="1182293" y="0"/>
                </a:lnTo>
                <a:lnTo>
                  <a:pt x="1182293" y="389056"/>
                </a:lnTo>
                <a:lnTo>
                  <a:pt x="0" y="389056"/>
                </a:lnTo>
                <a:lnTo>
                  <a:pt x="0" y="0"/>
                </a:lnTo>
                <a:close/>
              </a:path>
            </a:pathLst>
          </a:custGeom>
          <a:blipFill>
            <a:blip r:embed="rId18" cstate="screen">
              <a:extLst>
                <a:ext uri="{28A0092B-C50C-407E-A947-70E740481C1C}">
                  <a14:useLocalDpi xmlns:a14="http://schemas.microsoft.com/office/drawing/2010/main"/>
                </a:ext>
              </a:extLst>
            </a:blip>
            <a:stretch>
              <a:fillRect/>
            </a:stretch>
          </a:blipFill>
        </p:spPr>
      </p:sp>
      <p:sp>
        <p:nvSpPr>
          <p:cNvPr id="28" name="Freeform 28"/>
          <p:cNvSpPr/>
          <p:nvPr/>
        </p:nvSpPr>
        <p:spPr>
          <a:xfrm>
            <a:off x="2713230" y="8940997"/>
            <a:ext cx="670712" cy="670712"/>
          </a:xfrm>
          <a:custGeom>
            <a:avLst/>
            <a:gdLst/>
            <a:ahLst/>
            <a:cxnLst/>
            <a:rect l="l" t="t" r="r" b="b"/>
            <a:pathLst>
              <a:path w="670712" h="670712">
                <a:moveTo>
                  <a:pt x="0" y="0"/>
                </a:moveTo>
                <a:lnTo>
                  <a:pt x="670712" y="0"/>
                </a:lnTo>
                <a:lnTo>
                  <a:pt x="670712" y="670712"/>
                </a:lnTo>
                <a:lnTo>
                  <a:pt x="0" y="670712"/>
                </a:lnTo>
                <a:lnTo>
                  <a:pt x="0" y="0"/>
                </a:lnTo>
                <a:close/>
              </a:path>
            </a:pathLst>
          </a:custGeom>
          <a:blipFill>
            <a:blip r:embed="rId19" cstate="screen">
              <a:extLst>
                <a:ext uri="{28A0092B-C50C-407E-A947-70E740481C1C}">
                  <a14:useLocalDpi xmlns:a14="http://schemas.microsoft.com/office/drawing/2010/main"/>
                </a:ext>
              </a:extLst>
            </a:blip>
            <a:stretch>
              <a:fillRect/>
            </a:stretch>
          </a:blipFill>
        </p:spPr>
      </p:sp>
      <p:sp>
        <p:nvSpPr>
          <p:cNvPr id="29" name="Freeform 29"/>
          <p:cNvSpPr/>
          <p:nvPr/>
        </p:nvSpPr>
        <p:spPr>
          <a:xfrm>
            <a:off x="5706285" y="9026168"/>
            <a:ext cx="888229" cy="498496"/>
          </a:xfrm>
          <a:custGeom>
            <a:avLst/>
            <a:gdLst/>
            <a:ahLst/>
            <a:cxnLst/>
            <a:rect l="l" t="t" r="r" b="b"/>
            <a:pathLst>
              <a:path w="888229" h="498496">
                <a:moveTo>
                  <a:pt x="0" y="0"/>
                </a:moveTo>
                <a:lnTo>
                  <a:pt x="888229" y="0"/>
                </a:lnTo>
                <a:lnTo>
                  <a:pt x="888229" y="498496"/>
                </a:lnTo>
                <a:lnTo>
                  <a:pt x="0" y="498496"/>
                </a:lnTo>
                <a:lnTo>
                  <a:pt x="0" y="0"/>
                </a:lnTo>
                <a:close/>
              </a:path>
            </a:pathLst>
          </a:custGeom>
          <a:blipFill>
            <a:blip r:embed="rId20" cstate="screen">
              <a:extLst>
                <a:ext uri="{28A0092B-C50C-407E-A947-70E740481C1C}">
                  <a14:useLocalDpi xmlns:a14="http://schemas.microsoft.com/office/drawing/2010/main"/>
                </a:ext>
              </a:extLst>
            </a:blip>
            <a:stretch>
              <a:fillRect/>
            </a:stretch>
          </a:blipFill>
        </p:spPr>
      </p:sp>
      <p:sp>
        <p:nvSpPr>
          <p:cNvPr id="30" name="Freeform 30"/>
          <p:cNvSpPr/>
          <p:nvPr/>
        </p:nvSpPr>
        <p:spPr>
          <a:xfrm>
            <a:off x="13010193" y="8904891"/>
            <a:ext cx="532481" cy="532481"/>
          </a:xfrm>
          <a:custGeom>
            <a:avLst/>
            <a:gdLst/>
            <a:ahLst/>
            <a:cxnLst/>
            <a:rect l="l" t="t" r="r" b="b"/>
            <a:pathLst>
              <a:path w="532481" h="532481">
                <a:moveTo>
                  <a:pt x="0" y="0"/>
                </a:moveTo>
                <a:lnTo>
                  <a:pt x="532481" y="0"/>
                </a:lnTo>
                <a:lnTo>
                  <a:pt x="532481" y="532481"/>
                </a:lnTo>
                <a:lnTo>
                  <a:pt x="0" y="532481"/>
                </a:lnTo>
                <a:lnTo>
                  <a:pt x="0" y="0"/>
                </a:lnTo>
                <a:close/>
              </a:path>
            </a:pathLst>
          </a:custGeom>
          <a:blipFill>
            <a:blip r:embed="rId21" cstate="screen">
              <a:extLst>
                <a:ext uri="{28A0092B-C50C-407E-A947-70E740481C1C}">
                  <a14:useLocalDpi xmlns:a14="http://schemas.microsoft.com/office/drawing/2010/main"/>
                </a:ext>
              </a:extLst>
            </a:blip>
            <a:stretch>
              <a:fillRect/>
            </a:stretch>
          </a:blipFill>
        </p:spPr>
      </p:sp>
      <p:sp>
        <p:nvSpPr>
          <p:cNvPr id="31" name="TextBox 31"/>
          <p:cNvSpPr txBox="1"/>
          <p:nvPr/>
        </p:nvSpPr>
        <p:spPr>
          <a:xfrm>
            <a:off x="721298" y="410262"/>
            <a:ext cx="13894277" cy="1384300"/>
          </a:xfrm>
          <a:prstGeom prst="rect">
            <a:avLst/>
          </a:prstGeom>
        </p:spPr>
        <p:txBody>
          <a:bodyPr lIns="0" tIns="0" rIns="0" bIns="0" rtlCol="0" anchor="t">
            <a:spAutoFit/>
          </a:bodyPr>
          <a:lstStyle/>
          <a:p>
            <a:pPr>
              <a:lnSpc>
                <a:spcPts val="5599"/>
              </a:lnSpc>
            </a:pPr>
            <a:r>
              <a:rPr lang="en-US" sz="3999">
                <a:solidFill>
                  <a:srgbClr val="571200"/>
                </a:solidFill>
                <a:latin typeface="Inter 1 Bold"/>
              </a:rPr>
              <a:t>CONTRIBUTING TO THE MONITORING of Research &amp; Innovation KPIs</a:t>
            </a:r>
          </a:p>
        </p:txBody>
      </p:sp>
      <p:sp>
        <p:nvSpPr>
          <p:cNvPr id="32" name="TextBox 32"/>
          <p:cNvSpPr txBox="1"/>
          <p:nvPr/>
        </p:nvSpPr>
        <p:spPr>
          <a:xfrm>
            <a:off x="721298" y="7464400"/>
            <a:ext cx="13894277" cy="679450"/>
          </a:xfrm>
          <a:prstGeom prst="rect">
            <a:avLst/>
          </a:prstGeom>
        </p:spPr>
        <p:txBody>
          <a:bodyPr lIns="0" tIns="0" rIns="0" bIns="0" rtlCol="0" anchor="t">
            <a:spAutoFit/>
          </a:bodyPr>
          <a:lstStyle/>
          <a:p>
            <a:pPr>
              <a:lnSpc>
                <a:spcPts val="5599"/>
              </a:lnSpc>
            </a:pPr>
            <a:r>
              <a:rPr lang="en-US" sz="3999">
                <a:solidFill>
                  <a:srgbClr val="571200"/>
                </a:solidFill>
                <a:latin typeface="Inter 1 Bold"/>
              </a:rPr>
              <a:t>CONSULTATION BOARD</a:t>
            </a:r>
          </a:p>
        </p:txBody>
      </p:sp>
      <p:sp>
        <p:nvSpPr>
          <p:cNvPr id="33" name="TextBox 33"/>
          <p:cNvSpPr txBox="1"/>
          <p:nvPr/>
        </p:nvSpPr>
        <p:spPr>
          <a:xfrm>
            <a:off x="1394584" y="4739750"/>
            <a:ext cx="3446155" cy="991787"/>
          </a:xfrm>
          <a:prstGeom prst="rect">
            <a:avLst/>
          </a:prstGeom>
        </p:spPr>
        <p:txBody>
          <a:bodyPr lIns="0" tIns="0" rIns="0" bIns="0" rtlCol="0" anchor="t">
            <a:spAutoFit/>
          </a:bodyPr>
          <a:lstStyle/>
          <a:p>
            <a:pPr algn="ctr">
              <a:lnSpc>
                <a:spcPts val="2691"/>
              </a:lnSpc>
            </a:pPr>
            <a:r>
              <a:rPr lang="en-US" sz="2188">
                <a:solidFill>
                  <a:srgbClr val="571200"/>
                </a:solidFill>
                <a:latin typeface="Inter 1"/>
              </a:rPr>
              <a:t>List of Research and Innovation </a:t>
            </a:r>
            <a:r>
              <a:rPr lang="en-US" sz="2188">
                <a:solidFill>
                  <a:srgbClr val="571200"/>
                </a:solidFill>
                <a:latin typeface="Inter 1 Bold"/>
              </a:rPr>
              <a:t>Key Performance Indicators</a:t>
            </a:r>
          </a:p>
        </p:txBody>
      </p:sp>
      <p:sp>
        <p:nvSpPr>
          <p:cNvPr id="34" name="TextBox 34"/>
          <p:cNvSpPr txBox="1"/>
          <p:nvPr/>
        </p:nvSpPr>
        <p:spPr>
          <a:xfrm>
            <a:off x="13446875" y="4739750"/>
            <a:ext cx="2949333" cy="991787"/>
          </a:xfrm>
          <a:prstGeom prst="rect">
            <a:avLst/>
          </a:prstGeom>
        </p:spPr>
        <p:txBody>
          <a:bodyPr lIns="0" tIns="0" rIns="0" bIns="0" rtlCol="0" anchor="t">
            <a:spAutoFit/>
          </a:bodyPr>
          <a:lstStyle/>
          <a:p>
            <a:pPr algn="ctr">
              <a:lnSpc>
                <a:spcPts val="2691"/>
              </a:lnSpc>
            </a:pPr>
            <a:r>
              <a:rPr lang="en-US" sz="2188">
                <a:solidFill>
                  <a:srgbClr val="571200"/>
                </a:solidFill>
                <a:latin typeface="Inter 1"/>
              </a:rPr>
              <a:t>Identification of the </a:t>
            </a:r>
            <a:r>
              <a:rPr lang="en-US" sz="2188">
                <a:solidFill>
                  <a:srgbClr val="571200"/>
                </a:solidFill>
                <a:latin typeface="Inter 1 Bold"/>
              </a:rPr>
              <a:t>relevant reporting mechanisms</a:t>
            </a:r>
          </a:p>
        </p:txBody>
      </p:sp>
      <p:sp>
        <p:nvSpPr>
          <p:cNvPr id="35" name="TextBox 35"/>
          <p:cNvSpPr txBox="1"/>
          <p:nvPr/>
        </p:nvSpPr>
        <p:spPr>
          <a:xfrm>
            <a:off x="6984250" y="4739750"/>
            <a:ext cx="4319501" cy="991787"/>
          </a:xfrm>
          <a:prstGeom prst="rect">
            <a:avLst/>
          </a:prstGeom>
        </p:spPr>
        <p:txBody>
          <a:bodyPr lIns="0" tIns="0" rIns="0" bIns="0" rtlCol="0" anchor="t">
            <a:spAutoFit/>
          </a:bodyPr>
          <a:lstStyle/>
          <a:p>
            <a:pPr algn="ctr">
              <a:lnSpc>
                <a:spcPts val="2691"/>
              </a:lnSpc>
            </a:pPr>
            <a:r>
              <a:rPr lang="en-US" sz="2188">
                <a:solidFill>
                  <a:srgbClr val="571200"/>
                </a:solidFill>
                <a:latin typeface="Inter 1 Bold"/>
              </a:rPr>
              <a:t>Operational framework</a:t>
            </a:r>
            <a:r>
              <a:rPr lang="en-US" sz="2188">
                <a:solidFill>
                  <a:srgbClr val="571200"/>
                </a:solidFill>
                <a:latin typeface="Inter 1"/>
              </a:rPr>
              <a:t> to report and monitor the success of the R&amp;I Soil Mission activities</a:t>
            </a:r>
          </a:p>
        </p:txBody>
      </p:sp>
      <p:sp>
        <p:nvSpPr>
          <p:cNvPr id="36" name="TextBox 36"/>
          <p:cNvSpPr txBox="1"/>
          <p:nvPr/>
        </p:nvSpPr>
        <p:spPr>
          <a:xfrm>
            <a:off x="14054686" y="8921947"/>
            <a:ext cx="1137167" cy="622058"/>
          </a:xfrm>
          <a:prstGeom prst="rect">
            <a:avLst/>
          </a:prstGeom>
        </p:spPr>
        <p:txBody>
          <a:bodyPr lIns="0" tIns="0" rIns="0" bIns="0" rtlCol="0" anchor="t">
            <a:spAutoFit/>
          </a:bodyPr>
          <a:lstStyle/>
          <a:p>
            <a:pPr algn="ctr">
              <a:lnSpc>
                <a:spcPts val="2410"/>
              </a:lnSpc>
            </a:pPr>
            <a:r>
              <a:rPr lang="en-US" sz="1959">
                <a:solidFill>
                  <a:srgbClr val="000000"/>
                </a:solidFill>
                <a:latin typeface="Inter 1"/>
              </a:rPr>
              <a:t>Mission Board</a:t>
            </a:r>
          </a:p>
        </p:txBody>
      </p:sp>
      <p:sp>
        <p:nvSpPr>
          <p:cNvPr id="37" name="TextBox 37"/>
          <p:cNvSpPr txBox="1"/>
          <p:nvPr/>
        </p:nvSpPr>
        <p:spPr>
          <a:xfrm>
            <a:off x="15522680" y="8921947"/>
            <a:ext cx="713848" cy="622058"/>
          </a:xfrm>
          <a:prstGeom prst="rect">
            <a:avLst/>
          </a:prstGeom>
        </p:spPr>
        <p:txBody>
          <a:bodyPr lIns="0" tIns="0" rIns="0" bIns="0" rtlCol="0" anchor="t">
            <a:spAutoFit/>
          </a:bodyPr>
          <a:lstStyle/>
          <a:p>
            <a:pPr algn="ctr">
              <a:lnSpc>
                <a:spcPts val="2410"/>
              </a:lnSpc>
            </a:pPr>
            <a:r>
              <a:rPr lang="en-US" sz="1959">
                <a:solidFill>
                  <a:srgbClr val="000000"/>
                </a:solidFill>
                <a:latin typeface="Inter 1"/>
              </a:rPr>
              <a:t>DG RTD</a:t>
            </a:r>
          </a:p>
        </p:txBody>
      </p:sp>
      <p:sp>
        <p:nvSpPr>
          <p:cNvPr id="38" name="TextBox 38"/>
          <p:cNvSpPr txBox="1"/>
          <p:nvPr/>
        </p:nvSpPr>
        <p:spPr>
          <a:xfrm>
            <a:off x="16571305" y="8921947"/>
            <a:ext cx="1103747" cy="622058"/>
          </a:xfrm>
          <a:prstGeom prst="rect">
            <a:avLst/>
          </a:prstGeom>
        </p:spPr>
        <p:txBody>
          <a:bodyPr lIns="0" tIns="0" rIns="0" bIns="0" rtlCol="0" anchor="t">
            <a:spAutoFit/>
          </a:bodyPr>
          <a:lstStyle/>
          <a:p>
            <a:pPr algn="ctr">
              <a:lnSpc>
                <a:spcPts val="2410"/>
              </a:lnSpc>
            </a:pPr>
            <a:r>
              <a:rPr lang="en-US" sz="1959">
                <a:solidFill>
                  <a:srgbClr val="000000"/>
                </a:solidFill>
                <a:latin typeface="Inter 1"/>
              </a:rPr>
              <a:t>DG SANTE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sp>
      <p:grpSp>
        <p:nvGrpSpPr>
          <p:cNvPr id="4" name="Group 4"/>
          <p:cNvGrpSpPr/>
          <p:nvPr/>
        </p:nvGrpSpPr>
        <p:grpSpPr>
          <a:xfrm>
            <a:off x="25687" y="0"/>
            <a:ext cx="18262313" cy="10287000"/>
            <a:chOff x="0" y="0"/>
            <a:chExt cx="4809827" cy="2709333"/>
          </a:xfrm>
        </p:grpSpPr>
        <p:sp>
          <p:nvSpPr>
            <p:cNvPr id="5" name="Freeform 5"/>
            <p:cNvSpPr/>
            <p:nvPr/>
          </p:nvSpPr>
          <p:spPr>
            <a:xfrm>
              <a:off x="0" y="0"/>
              <a:ext cx="4809827" cy="2709333"/>
            </a:xfrm>
            <a:custGeom>
              <a:avLst/>
              <a:gdLst/>
              <a:ahLst/>
              <a:cxnLst/>
              <a:rect l="l" t="t" r="r" b="b"/>
              <a:pathLst>
                <a:path w="4809827" h="2709333">
                  <a:moveTo>
                    <a:pt x="0" y="0"/>
                  </a:moveTo>
                  <a:lnTo>
                    <a:pt x="4809827" y="0"/>
                  </a:lnTo>
                  <a:lnTo>
                    <a:pt x="4809827" y="2709333"/>
                  </a:lnTo>
                  <a:lnTo>
                    <a:pt x="0" y="2709333"/>
                  </a:lnTo>
                  <a:close/>
                </a:path>
              </a:pathLst>
            </a:custGeom>
            <a:solidFill>
              <a:srgbClr val="571200">
                <a:alpha val="42745"/>
              </a:srgbClr>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3103825" y="5510224"/>
            <a:ext cx="1414171" cy="1414171"/>
          </a:xfrm>
          <a:custGeom>
            <a:avLst/>
            <a:gdLst/>
            <a:ahLst/>
            <a:cxnLst/>
            <a:rect l="l" t="t" r="r" b="b"/>
            <a:pathLst>
              <a:path w="1414171" h="1414171">
                <a:moveTo>
                  <a:pt x="0" y="0"/>
                </a:moveTo>
                <a:lnTo>
                  <a:pt x="1414171" y="0"/>
                </a:lnTo>
                <a:lnTo>
                  <a:pt x="1414171" y="1414171"/>
                </a:lnTo>
                <a:lnTo>
                  <a:pt x="0" y="1414171"/>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718062" y="-807575"/>
            <a:ext cx="3981317" cy="3981317"/>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alpha val="30980"/>
              </a:srgbClr>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000330" y="2329399"/>
            <a:ext cx="3981317" cy="398131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alpha val="30980"/>
              </a:srgbClr>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232199" y="669533"/>
            <a:ext cx="1027101" cy="102710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alpha val="30980"/>
              </a:srgbClr>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759046" y="8744749"/>
            <a:ext cx="809692" cy="80969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alpha val="30980"/>
              </a:srgbClr>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4390853" y="9149595"/>
            <a:ext cx="2075784" cy="2075784"/>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alpha val="30980"/>
              </a:srgbClr>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3444188" y="8744749"/>
            <a:ext cx="448541" cy="44854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alpha val="30980"/>
              </a:srgbClr>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4395271" y="580159"/>
            <a:ext cx="448541" cy="448541"/>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alpha val="30980"/>
              </a:srgbClr>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8449758" y="5510224"/>
            <a:ext cx="1414171" cy="1414171"/>
          </a:xfrm>
          <a:custGeom>
            <a:avLst/>
            <a:gdLst/>
            <a:ahLst/>
            <a:cxnLst/>
            <a:rect l="l" t="t" r="r" b="b"/>
            <a:pathLst>
              <a:path w="1414171" h="1414171">
                <a:moveTo>
                  <a:pt x="0" y="0"/>
                </a:moveTo>
                <a:lnTo>
                  <a:pt x="1414171" y="0"/>
                </a:lnTo>
                <a:lnTo>
                  <a:pt x="1414171" y="1414171"/>
                </a:lnTo>
                <a:lnTo>
                  <a:pt x="0" y="1414171"/>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
        <p:nvSpPr>
          <p:cNvPr id="30" name="Freeform 30"/>
          <p:cNvSpPr/>
          <p:nvPr/>
        </p:nvSpPr>
        <p:spPr>
          <a:xfrm>
            <a:off x="13213324" y="5510224"/>
            <a:ext cx="1414171" cy="1414171"/>
          </a:xfrm>
          <a:custGeom>
            <a:avLst/>
            <a:gdLst/>
            <a:ahLst/>
            <a:cxnLst/>
            <a:rect l="l" t="t" r="r" b="b"/>
            <a:pathLst>
              <a:path w="1414171" h="1414171">
                <a:moveTo>
                  <a:pt x="0" y="0"/>
                </a:moveTo>
                <a:lnTo>
                  <a:pt x="1414171" y="0"/>
                </a:lnTo>
                <a:lnTo>
                  <a:pt x="1414171" y="1414171"/>
                </a:lnTo>
                <a:lnTo>
                  <a:pt x="0" y="1414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1" name="TextBox 31"/>
          <p:cNvSpPr txBox="1"/>
          <p:nvPr/>
        </p:nvSpPr>
        <p:spPr>
          <a:xfrm>
            <a:off x="1215328" y="7133097"/>
            <a:ext cx="5191165" cy="596027"/>
          </a:xfrm>
          <a:prstGeom prst="rect">
            <a:avLst/>
          </a:prstGeom>
        </p:spPr>
        <p:txBody>
          <a:bodyPr lIns="0" tIns="0" rIns="0" bIns="0" rtlCol="0" anchor="t">
            <a:spAutoFit/>
          </a:bodyPr>
          <a:lstStyle/>
          <a:p>
            <a:pPr algn="ctr">
              <a:lnSpc>
                <a:spcPts val="4877"/>
              </a:lnSpc>
            </a:pPr>
            <a:r>
              <a:rPr lang="en-US" sz="3484" dirty="0">
                <a:solidFill>
                  <a:srgbClr val="FFFFFF"/>
                </a:solidFill>
                <a:latin typeface="Inter 1"/>
              </a:rPr>
              <a:t>www.soils4europe.eu</a:t>
            </a:r>
          </a:p>
        </p:txBody>
      </p:sp>
      <p:sp>
        <p:nvSpPr>
          <p:cNvPr id="32" name="TextBox 32"/>
          <p:cNvSpPr txBox="1"/>
          <p:nvPr/>
        </p:nvSpPr>
        <p:spPr>
          <a:xfrm>
            <a:off x="5732844" y="2871927"/>
            <a:ext cx="6848000" cy="946150"/>
          </a:xfrm>
          <a:prstGeom prst="rect">
            <a:avLst/>
          </a:prstGeom>
        </p:spPr>
        <p:txBody>
          <a:bodyPr lIns="0" tIns="0" rIns="0" bIns="0" rtlCol="0" anchor="t">
            <a:spAutoFit/>
          </a:bodyPr>
          <a:lstStyle/>
          <a:p>
            <a:pPr algn="ctr">
              <a:lnSpc>
                <a:spcPts val="7699"/>
              </a:lnSpc>
            </a:pPr>
            <a:r>
              <a:rPr lang="en-US" sz="5499">
                <a:solidFill>
                  <a:srgbClr val="FFFFFF"/>
                </a:solidFill>
                <a:latin typeface="Inter 1 Bold"/>
              </a:rPr>
              <a:t>WHERE TO FIND US</a:t>
            </a:r>
          </a:p>
        </p:txBody>
      </p:sp>
      <p:sp>
        <p:nvSpPr>
          <p:cNvPr id="33" name="TextBox 33"/>
          <p:cNvSpPr txBox="1"/>
          <p:nvPr/>
        </p:nvSpPr>
        <p:spPr>
          <a:xfrm>
            <a:off x="7311368" y="7133097"/>
            <a:ext cx="3690951" cy="596027"/>
          </a:xfrm>
          <a:prstGeom prst="rect">
            <a:avLst/>
          </a:prstGeom>
        </p:spPr>
        <p:txBody>
          <a:bodyPr lIns="0" tIns="0" rIns="0" bIns="0" rtlCol="0" anchor="t">
            <a:spAutoFit/>
          </a:bodyPr>
          <a:lstStyle/>
          <a:p>
            <a:pPr algn="ctr">
              <a:lnSpc>
                <a:spcPts val="4877"/>
              </a:lnSpc>
            </a:pPr>
            <a:r>
              <a:rPr lang="en-US" sz="3484" dirty="0">
                <a:solidFill>
                  <a:srgbClr val="FFFFFF"/>
                </a:solidFill>
                <a:latin typeface="Inter 1"/>
              </a:rPr>
              <a:t>@soils4europe</a:t>
            </a:r>
          </a:p>
        </p:txBody>
      </p:sp>
      <p:sp>
        <p:nvSpPr>
          <p:cNvPr id="34" name="TextBox 34"/>
          <p:cNvSpPr txBox="1"/>
          <p:nvPr/>
        </p:nvSpPr>
        <p:spPr>
          <a:xfrm>
            <a:off x="11840488" y="7133097"/>
            <a:ext cx="4159842" cy="596027"/>
          </a:xfrm>
          <a:prstGeom prst="rect">
            <a:avLst/>
          </a:prstGeom>
        </p:spPr>
        <p:txBody>
          <a:bodyPr lIns="0" tIns="0" rIns="0" bIns="0" rtlCol="0" anchor="t">
            <a:spAutoFit/>
          </a:bodyPr>
          <a:lstStyle/>
          <a:p>
            <a:pPr algn="ctr">
              <a:lnSpc>
                <a:spcPts val="4877"/>
              </a:lnSpc>
            </a:pPr>
            <a:r>
              <a:rPr lang="en-US" sz="3484">
                <a:solidFill>
                  <a:srgbClr val="FFFFFF"/>
                </a:solidFill>
                <a:latin typeface="Inter 1"/>
              </a:rPr>
              <a:t>Soils </a:t>
            </a:r>
            <a:r>
              <a:rPr lang="en-US" sz="3484" dirty="0">
                <a:solidFill>
                  <a:srgbClr val="FFFFFF"/>
                </a:solidFill>
                <a:latin typeface="Inter 1"/>
              </a:rPr>
              <a:t>for Europe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41963" y="7089904"/>
            <a:ext cx="1153016" cy="1153016"/>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1300">
                <a:alpha val="10980"/>
              </a:srgbClr>
            </a:solidFill>
          </p:spPr>
        </p:sp>
      </p:grpSp>
      <p:grpSp>
        <p:nvGrpSpPr>
          <p:cNvPr id="4" name="Group 4"/>
          <p:cNvGrpSpPr/>
          <p:nvPr/>
        </p:nvGrpSpPr>
        <p:grpSpPr>
          <a:xfrm>
            <a:off x="-485022" y="7912483"/>
            <a:ext cx="2615770" cy="261577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1300">
                <a:alpha val="10980"/>
              </a:srgbClr>
            </a:solidFill>
          </p:spPr>
        </p:sp>
      </p:grpSp>
      <p:grpSp>
        <p:nvGrpSpPr>
          <p:cNvPr id="6" name="Group 6"/>
          <p:cNvGrpSpPr/>
          <p:nvPr/>
        </p:nvGrpSpPr>
        <p:grpSpPr>
          <a:xfrm rot="-10800000">
            <a:off x="15293021" y="1385527"/>
            <a:ext cx="1153016" cy="115301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1300">
                <a:alpha val="10980"/>
              </a:srgbClr>
            </a:solidFill>
          </p:spPr>
        </p:sp>
      </p:grpSp>
      <p:grpSp>
        <p:nvGrpSpPr>
          <p:cNvPr id="8" name="Group 8"/>
          <p:cNvGrpSpPr/>
          <p:nvPr/>
        </p:nvGrpSpPr>
        <p:grpSpPr>
          <a:xfrm rot="-10800000">
            <a:off x="16157252" y="-899805"/>
            <a:ext cx="2615770" cy="261577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1300">
                <a:alpha val="10980"/>
              </a:srgbClr>
            </a:solidFill>
          </p:spPr>
        </p:sp>
      </p:grpSp>
      <p:sp>
        <p:nvSpPr>
          <p:cNvPr id="10" name="Freeform 10"/>
          <p:cNvSpPr/>
          <p:nvPr/>
        </p:nvSpPr>
        <p:spPr>
          <a:xfrm>
            <a:off x="7259696" y="5938607"/>
            <a:ext cx="3768607" cy="4348393"/>
          </a:xfrm>
          <a:custGeom>
            <a:avLst/>
            <a:gdLst/>
            <a:ahLst/>
            <a:cxnLst/>
            <a:rect l="l" t="t" r="r" b="b"/>
            <a:pathLst>
              <a:path w="3768607" h="4348393">
                <a:moveTo>
                  <a:pt x="0" y="0"/>
                </a:moveTo>
                <a:lnTo>
                  <a:pt x="3768608" y="0"/>
                </a:lnTo>
                <a:lnTo>
                  <a:pt x="3768608" y="4348393"/>
                </a:lnTo>
                <a:lnTo>
                  <a:pt x="0" y="4348393"/>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sp>
      <p:sp>
        <p:nvSpPr>
          <p:cNvPr id="11" name="TextBox 11"/>
          <p:cNvSpPr txBox="1"/>
          <p:nvPr/>
        </p:nvSpPr>
        <p:spPr>
          <a:xfrm>
            <a:off x="5720000" y="3527540"/>
            <a:ext cx="6848000" cy="1276351"/>
          </a:xfrm>
          <a:prstGeom prst="rect">
            <a:avLst/>
          </a:prstGeom>
        </p:spPr>
        <p:txBody>
          <a:bodyPr lIns="0" tIns="0" rIns="0" bIns="0" rtlCol="0" anchor="t">
            <a:spAutoFit/>
          </a:bodyPr>
          <a:lstStyle/>
          <a:p>
            <a:pPr algn="ctr">
              <a:lnSpc>
                <a:spcPts val="10499"/>
              </a:lnSpc>
            </a:pPr>
            <a:r>
              <a:rPr lang="en-US" sz="7499">
                <a:solidFill>
                  <a:srgbClr val="571300"/>
                </a:solidFill>
                <a:latin typeface="Inter 1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61282" y="0"/>
            <a:ext cx="10074530" cy="9122606"/>
          </a:xfrm>
          <a:custGeom>
            <a:avLst/>
            <a:gdLst/>
            <a:ahLst/>
            <a:cxnLst/>
            <a:rect l="l" t="t" r="r" b="b"/>
            <a:pathLst>
              <a:path w="10074530" h="9122606">
                <a:moveTo>
                  <a:pt x="0" y="0"/>
                </a:moveTo>
                <a:lnTo>
                  <a:pt x="10074530" y="0"/>
                </a:lnTo>
                <a:lnTo>
                  <a:pt x="10074530" y="9122606"/>
                </a:lnTo>
                <a:lnTo>
                  <a:pt x="0" y="9122606"/>
                </a:lnTo>
                <a:lnTo>
                  <a:pt x="0" y="0"/>
                </a:lnTo>
                <a:close/>
              </a:path>
            </a:pathLst>
          </a:custGeom>
          <a:blipFill>
            <a:blip r:embed="rId2"/>
            <a:stretch>
              <a:fillRect/>
            </a:stretch>
          </a:blipFill>
        </p:spPr>
      </p:sp>
      <p:sp>
        <p:nvSpPr>
          <p:cNvPr id="3" name="Freeform 3"/>
          <p:cNvSpPr/>
          <p:nvPr/>
        </p:nvSpPr>
        <p:spPr>
          <a:xfrm>
            <a:off x="789219" y="5559991"/>
            <a:ext cx="701945" cy="547517"/>
          </a:xfrm>
          <a:custGeom>
            <a:avLst/>
            <a:gdLst/>
            <a:ahLst/>
            <a:cxnLst/>
            <a:rect l="l" t="t" r="r" b="b"/>
            <a:pathLst>
              <a:path w="701945" h="547517">
                <a:moveTo>
                  <a:pt x="0" y="0"/>
                </a:moveTo>
                <a:lnTo>
                  <a:pt x="701945" y="0"/>
                </a:lnTo>
                <a:lnTo>
                  <a:pt x="701945" y="547517"/>
                </a:lnTo>
                <a:lnTo>
                  <a:pt x="0" y="547517"/>
                </a:lnTo>
                <a:lnTo>
                  <a:pt x="0" y="0"/>
                </a:lnTo>
                <a:close/>
              </a:path>
            </a:pathLst>
          </a:custGeom>
          <a:blipFill>
            <a:blip r:embed="rId3"/>
            <a:stretch>
              <a:fillRect/>
            </a:stretch>
          </a:blipFill>
        </p:spPr>
      </p:sp>
      <p:sp>
        <p:nvSpPr>
          <p:cNvPr id="4" name="Freeform 4"/>
          <p:cNvSpPr/>
          <p:nvPr/>
        </p:nvSpPr>
        <p:spPr>
          <a:xfrm>
            <a:off x="1640807" y="5507942"/>
            <a:ext cx="1778585" cy="749433"/>
          </a:xfrm>
          <a:custGeom>
            <a:avLst/>
            <a:gdLst/>
            <a:ahLst/>
            <a:cxnLst/>
            <a:rect l="l" t="t" r="r" b="b"/>
            <a:pathLst>
              <a:path w="1778585" h="749433">
                <a:moveTo>
                  <a:pt x="0" y="0"/>
                </a:moveTo>
                <a:lnTo>
                  <a:pt x="1778585" y="0"/>
                </a:lnTo>
                <a:lnTo>
                  <a:pt x="1778585" y="749434"/>
                </a:lnTo>
                <a:lnTo>
                  <a:pt x="0" y="74943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5" name="Freeform 5"/>
          <p:cNvSpPr/>
          <p:nvPr/>
        </p:nvSpPr>
        <p:spPr>
          <a:xfrm>
            <a:off x="3419392" y="5448300"/>
            <a:ext cx="1090894" cy="770899"/>
          </a:xfrm>
          <a:custGeom>
            <a:avLst/>
            <a:gdLst/>
            <a:ahLst/>
            <a:cxnLst/>
            <a:rect l="l" t="t" r="r" b="b"/>
            <a:pathLst>
              <a:path w="1090894" h="770899">
                <a:moveTo>
                  <a:pt x="0" y="0"/>
                </a:moveTo>
                <a:lnTo>
                  <a:pt x="1090895" y="0"/>
                </a:lnTo>
                <a:lnTo>
                  <a:pt x="1090895" y="770899"/>
                </a:lnTo>
                <a:lnTo>
                  <a:pt x="0" y="770899"/>
                </a:lnTo>
                <a:lnTo>
                  <a:pt x="0" y="0"/>
                </a:lnTo>
                <a:close/>
              </a:path>
            </a:pathLst>
          </a:custGeom>
          <a:blipFill>
            <a:blip r:embed="rId6"/>
            <a:stretch>
              <a:fillRect/>
            </a:stretch>
          </a:blipFill>
        </p:spPr>
      </p:sp>
      <p:sp>
        <p:nvSpPr>
          <p:cNvPr id="6" name="Freeform 6"/>
          <p:cNvSpPr/>
          <p:nvPr/>
        </p:nvSpPr>
        <p:spPr>
          <a:xfrm>
            <a:off x="4662687" y="5559991"/>
            <a:ext cx="1002242" cy="547517"/>
          </a:xfrm>
          <a:custGeom>
            <a:avLst/>
            <a:gdLst/>
            <a:ahLst/>
            <a:cxnLst/>
            <a:rect l="l" t="t" r="r" b="b"/>
            <a:pathLst>
              <a:path w="1002242" h="547517">
                <a:moveTo>
                  <a:pt x="0" y="0"/>
                </a:moveTo>
                <a:lnTo>
                  <a:pt x="1002242" y="0"/>
                </a:lnTo>
                <a:lnTo>
                  <a:pt x="1002242" y="547517"/>
                </a:lnTo>
                <a:lnTo>
                  <a:pt x="0" y="547517"/>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7" name="Freeform 7"/>
          <p:cNvSpPr/>
          <p:nvPr/>
        </p:nvSpPr>
        <p:spPr>
          <a:xfrm>
            <a:off x="6018856" y="5674034"/>
            <a:ext cx="926349" cy="319431"/>
          </a:xfrm>
          <a:custGeom>
            <a:avLst/>
            <a:gdLst/>
            <a:ahLst/>
            <a:cxnLst/>
            <a:rect l="l" t="t" r="r" b="b"/>
            <a:pathLst>
              <a:path w="926349" h="319431">
                <a:moveTo>
                  <a:pt x="0" y="0"/>
                </a:moveTo>
                <a:lnTo>
                  <a:pt x="926349" y="0"/>
                </a:lnTo>
                <a:lnTo>
                  <a:pt x="926349" y="319431"/>
                </a:lnTo>
                <a:lnTo>
                  <a:pt x="0" y="319431"/>
                </a:lnTo>
                <a:lnTo>
                  <a:pt x="0" y="0"/>
                </a:lnTo>
                <a:close/>
              </a:path>
            </a:pathLst>
          </a:custGeom>
          <a:blipFill>
            <a:blip r:embed="rId8"/>
            <a:stretch>
              <a:fillRect/>
            </a:stretch>
          </a:blipFill>
        </p:spPr>
      </p:sp>
      <p:sp>
        <p:nvSpPr>
          <p:cNvPr id="8" name="Freeform 8"/>
          <p:cNvSpPr/>
          <p:nvPr/>
        </p:nvSpPr>
        <p:spPr>
          <a:xfrm>
            <a:off x="721298" y="6524102"/>
            <a:ext cx="919510" cy="447329"/>
          </a:xfrm>
          <a:custGeom>
            <a:avLst/>
            <a:gdLst/>
            <a:ahLst/>
            <a:cxnLst/>
            <a:rect l="l" t="t" r="r" b="b"/>
            <a:pathLst>
              <a:path w="919510" h="447329">
                <a:moveTo>
                  <a:pt x="0" y="0"/>
                </a:moveTo>
                <a:lnTo>
                  <a:pt x="919509" y="0"/>
                </a:lnTo>
                <a:lnTo>
                  <a:pt x="919509" y="447329"/>
                </a:lnTo>
                <a:lnTo>
                  <a:pt x="0" y="4473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978907" y="6453976"/>
            <a:ext cx="587581" cy="587581"/>
          </a:xfrm>
          <a:custGeom>
            <a:avLst/>
            <a:gdLst/>
            <a:ahLst/>
            <a:cxnLst/>
            <a:rect l="l" t="t" r="r" b="b"/>
            <a:pathLst>
              <a:path w="587581" h="587581">
                <a:moveTo>
                  <a:pt x="0" y="0"/>
                </a:moveTo>
                <a:lnTo>
                  <a:pt x="587581" y="0"/>
                </a:lnTo>
                <a:lnTo>
                  <a:pt x="587581" y="587581"/>
                </a:lnTo>
                <a:lnTo>
                  <a:pt x="0" y="587581"/>
                </a:lnTo>
                <a:lnTo>
                  <a:pt x="0" y="0"/>
                </a:lnTo>
                <a:close/>
              </a:path>
            </a:pathLst>
          </a:custGeom>
          <a:blipFill>
            <a:blip r:embed="rId11"/>
            <a:stretch>
              <a:fillRect/>
            </a:stretch>
          </a:blipFill>
        </p:spPr>
      </p:sp>
      <p:sp>
        <p:nvSpPr>
          <p:cNvPr id="10" name="Freeform 10"/>
          <p:cNvSpPr/>
          <p:nvPr/>
        </p:nvSpPr>
        <p:spPr>
          <a:xfrm>
            <a:off x="2904587" y="6583281"/>
            <a:ext cx="1423942" cy="328970"/>
          </a:xfrm>
          <a:custGeom>
            <a:avLst/>
            <a:gdLst/>
            <a:ahLst/>
            <a:cxnLst/>
            <a:rect l="l" t="t" r="r" b="b"/>
            <a:pathLst>
              <a:path w="1423942" h="328970">
                <a:moveTo>
                  <a:pt x="0" y="0"/>
                </a:moveTo>
                <a:lnTo>
                  <a:pt x="1423942" y="0"/>
                </a:lnTo>
                <a:lnTo>
                  <a:pt x="1423942" y="328970"/>
                </a:lnTo>
                <a:lnTo>
                  <a:pt x="0" y="328970"/>
                </a:lnTo>
                <a:lnTo>
                  <a:pt x="0" y="0"/>
                </a:lnTo>
                <a:close/>
              </a:path>
            </a:pathLst>
          </a:custGeom>
          <a:blipFill>
            <a:blip r:embed="rId12" cstate="screen">
              <a:extLst>
                <a:ext uri="{28A0092B-C50C-407E-A947-70E740481C1C}">
                  <a14:useLocalDpi xmlns:a14="http://schemas.microsoft.com/office/drawing/2010/main"/>
                </a:ext>
              </a:extLst>
            </a:blip>
            <a:stretch>
              <a:fillRect/>
            </a:stretch>
          </a:blipFill>
        </p:spPr>
      </p:sp>
      <p:sp>
        <p:nvSpPr>
          <p:cNvPr id="11" name="Freeform 11"/>
          <p:cNvSpPr/>
          <p:nvPr/>
        </p:nvSpPr>
        <p:spPr>
          <a:xfrm>
            <a:off x="4640288" y="6497413"/>
            <a:ext cx="2445760" cy="500707"/>
          </a:xfrm>
          <a:custGeom>
            <a:avLst/>
            <a:gdLst/>
            <a:ahLst/>
            <a:cxnLst/>
            <a:rect l="l" t="t" r="r" b="b"/>
            <a:pathLst>
              <a:path w="2445760" h="500707">
                <a:moveTo>
                  <a:pt x="0" y="0"/>
                </a:moveTo>
                <a:lnTo>
                  <a:pt x="2445760" y="0"/>
                </a:lnTo>
                <a:lnTo>
                  <a:pt x="2445760" y="500707"/>
                </a:lnTo>
                <a:lnTo>
                  <a:pt x="0" y="500707"/>
                </a:lnTo>
                <a:lnTo>
                  <a:pt x="0" y="0"/>
                </a:lnTo>
                <a:close/>
              </a:path>
            </a:pathLst>
          </a:custGeom>
          <a: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p:spPr>
      </p:sp>
      <p:sp>
        <p:nvSpPr>
          <p:cNvPr id="12" name="Freeform 12"/>
          <p:cNvSpPr/>
          <p:nvPr/>
        </p:nvSpPr>
        <p:spPr>
          <a:xfrm>
            <a:off x="721298" y="7389219"/>
            <a:ext cx="1429592" cy="552776"/>
          </a:xfrm>
          <a:custGeom>
            <a:avLst/>
            <a:gdLst/>
            <a:ahLst/>
            <a:cxnLst/>
            <a:rect l="l" t="t" r="r" b="b"/>
            <a:pathLst>
              <a:path w="1429592" h="552776">
                <a:moveTo>
                  <a:pt x="0" y="0"/>
                </a:moveTo>
                <a:lnTo>
                  <a:pt x="1429592" y="0"/>
                </a:lnTo>
                <a:lnTo>
                  <a:pt x="1429592" y="552776"/>
                </a:lnTo>
                <a:lnTo>
                  <a:pt x="0" y="552776"/>
                </a:lnTo>
                <a:lnTo>
                  <a:pt x="0" y="0"/>
                </a:lnTo>
                <a:close/>
              </a:path>
            </a:pathLst>
          </a:custGeom>
          <a:blipFill>
            <a:blip r:embed="rId15"/>
            <a:stretch>
              <a:fillRect/>
            </a:stretch>
          </a:blipFill>
        </p:spPr>
      </p:sp>
      <p:sp>
        <p:nvSpPr>
          <p:cNvPr id="13" name="Freeform 13"/>
          <p:cNvSpPr/>
          <p:nvPr/>
        </p:nvSpPr>
        <p:spPr>
          <a:xfrm>
            <a:off x="3766404" y="7302182"/>
            <a:ext cx="682885" cy="697571"/>
          </a:xfrm>
          <a:custGeom>
            <a:avLst/>
            <a:gdLst/>
            <a:ahLst/>
            <a:cxnLst/>
            <a:rect l="l" t="t" r="r" b="b"/>
            <a:pathLst>
              <a:path w="682885" h="697571">
                <a:moveTo>
                  <a:pt x="0" y="0"/>
                </a:moveTo>
                <a:lnTo>
                  <a:pt x="682885" y="0"/>
                </a:lnTo>
                <a:lnTo>
                  <a:pt x="682885" y="697571"/>
                </a:lnTo>
                <a:lnTo>
                  <a:pt x="0" y="69757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Freeform 14"/>
          <p:cNvSpPr/>
          <p:nvPr/>
        </p:nvSpPr>
        <p:spPr>
          <a:xfrm>
            <a:off x="1957244" y="8437295"/>
            <a:ext cx="1241735" cy="366730"/>
          </a:xfrm>
          <a:custGeom>
            <a:avLst/>
            <a:gdLst/>
            <a:ahLst/>
            <a:cxnLst/>
            <a:rect l="l" t="t" r="r" b="b"/>
            <a:pathLst>
              <a:path w="1241735" h="366730">
                <a:moveTo>
                  <a:pt x="0" y="0"/>
                </a:moveTo>
                <a:lnTo>
                  <a:pt x="1241735" y="0"/>
                </a:lnTo>
                <a:lnTo>
                  <a:pt x="1241735" y="366730"/>
                </a:lnTo>
                <a:lnTo>
                  <a:pt x="0" y="36673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5" name="Freeform 15"/>
          <p:cNvSpPr/>
          <p:nvPr/>
        </p:nvSpPr>
        <p:spPr>
          <a:xfrm>
            <a:off x="6446721" y="7295939"/>
            <a:ext cx="703814" cy="703814"/>
          </a:xfrm>
          <a:custGeom>
            <a:avLst/>
            <a:gdLst/>
            <a:ahLst/>
            <a:cxnLst/>
            <a:rect l="l" t="t" r="r" b="b"/>
            <a:pathLst>
              <a:path w="703814" h="703814">
                <a:moveTo>
                  <a:pt x="0" y="0"/>
                </a:moveTo>
                <a:lnTo>
                  <a:pt x="703813" y="0"/>
                </a:lnTo>
                <a:lnTo>
                  <a:pt x="703813" y="703814"/>
                </a:lnTo>
                <a:lnTo>
                  <a:pt x="0" y="703814"/>
                </a:lnTo>
                <a:lnTo>
                  <a:pt x="0" y="0"/>
                </a:lnTo>
                <a:close/>
              </a:path>
            </a:pathLst>
          </a:custGeom>
          <a:blipFill>
            <a:blip r:embed="rId20" cstate="screen">
              <a:extLst>
                <a:ext uri="{28A0092B-C50C-407E-A947-70E740481C1C}">
                  <a14:useLocalDpi xmlns:a14="http://schemas.microsoft.com/office/drawing/2010/main"/>
                </a:ext>
              </a:extLst>
            </a:blip>
            <a:stretch>
              <a:fillRect/>
            </a:stretch>
          </a:blipFill>
        </p:spPr>
      </p:sp>
      <p:sp>
        <p:nvSpPr>
          <p:cNvPr id="16" name="Freeform 16"/>
          <p:cNvSpPr/>
          <p:nvPr/>
        </p:nvSpPr>
        <p:spPr>
          <a:xfrm>
            <a:off x="3624464" y="8421061"/>
            <a:ext cx="1651408" cy="460858"/>
          </a:xfrm>
          <a:custGeom>
            <a:avLst/>
            <a:gdLst/>
            <a:ahLst/>
            <a:cxnLst/>
            <a:rect l="l" t="t" r="r" b="b"/>
            <a:pathLst>
              <a:path w="1651408" h="460858">
                <a:moveTo>
                  <a:pt x="0" y="0"/>
                </a:moveTo>
                <a:lnTo>
                  <a:pt x="1651407" y="0"/>
                </a:lnTo>
                <a:lnTo>
                  <a:pt x="1651407" y="460858"/>
                </a:lnTo>
                <a:lnTo>
                  <a:pt x="0" y="46085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17" name="Freeform 17"/>
          <p:cNvSpPr/>
          <p:nvPr/>
        </p:nvSpPr>
        <p:spPr>
          <a:xfrm>
            <a:off x="742083" y="8334540"/>
            <a:ext cx="796217" cy="697571"/>
          </a:xfrm>
          <a:custGeom>
            <a:avLst/>
            <a:gdLst/>
            <a:ahLst/>
            <a:cxnLst/>
            <a:rect l="l" t="t" r="r" b="b"/>
            <a:pathLst>
              <a:path w="796217" h="697571">
                <a:moveTo>
                  <a:pt x="0" y="0"/>
                </a:moveTo>
                <a:lnTo>
                  <a:pt x="796217" y="0"/>
                </a:lnTo>
                <a:lnTo>
                  <a:pt x="796217" y="697571"/>
                </a:lnTo>
                <a:lnTo>
                  <a:pt x="0" y="697571"/>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18" name="Freeform 18"/>
          <p:cNvSpPr/>
          <p:nvPr/>
        </p:nvSpPr>
        <p:spPr>
          <a:xfrm>
            <a:off x="2425541" y="7310203"/>
            <a:ext cx="1066212" cy="710808"/>
          </a:xfrm>
          <a:custGeom>
            <a:avLst/>
            <a:gdLst/>
            <a:ahLst/>
            <a:cxnLst/>
            <a:rect l="l" t="t" r="r" b="b"/>
            <a:pathLst>
              <a:path w="1066212" h="710808">
                <a:moveTo>
                  <a:pt x="0" y="0"/>
                </a:moveTo>
                <a:lnTo>
                  <a:pt x="1066212" y="0"/>
                </a:lnTo>
                <a:lnTo>
                  <a:pt x="1066212" y="710808"/>
                </a:lnTo>
                <a:lnTo>
                  <a:pt x="0" y="710808"/>
                </a:lnTo>
                <a:lnTo>
                  <a:pt x="0" y="0"/>
                </a:lnTo>
                <a:close/>
              </a:path>
            </a:pathLst>
          </a:custGeom>
          <a:blipFill>
            <a:blip r:embed="rId25" cstate="screen">
              <a:extLst>
                <a:ext uri="{28A0092B-C50C-407E-A947-70E740481C1C}">
                  <a14:useLocalDpi xmlns:a14="http://schemas.microsoft.com/office/drawing/2010/main"/>
                </a:ext>
              </a:extLst>
            </a:blip>
            <a:stretch>
              <a:fillRect/>
            </a:stretch>
          </a:blipFill>
        </p:spPr>
      </p:sp>
      <p:sp>
        <p:nvSpPr>
          <p:cNvPr id="19" name="Freeform 19"/>
          <p:cNvSpPr/>
          <p:nvPr/>
        </p:nvSpPr>
        <p:spPr>
          <a:xfrm>
            <a:off x="4793006" y="7432663"/>
            <a:ext cx="1449209" cy="465888"/>
          </a:xfrm>
          <a:custGeom>
            <a:avLst/>
            <a:gdLst/>
            <a:ahLst/>
            <a:cxnLst/>
            <a:rect l="l" t="t" r="r" b="b"/>
            <a:pathLst>
              <a:path w="1449209" h="465888">
                <a:moveTo>
                  <a:pt x="0" y="0"/>
                </a:moveTo>
                <a:lnTo>
                  <a:pt x="1449209" y="0"/>
                </a:lnTo>
                <a:lnTo>
                  <a:pt x="1449209" y="465888"/>
                </a:lnTo>
                <a:lnTo>
                  <a:pt x="0" y="465888"/>
                </a:lnTo>
                <a:lnTo>
                  <a:pt x="0" y="0"/>
                </a:lnTo>
                <a:close/>
              </a:path>
            </a:pathLst>
          </a:custGeom>
          <a:blipFill>
            <a:blip r:embed="rId26" cstate="screen">
              <a:extLst>
                <a:ext uri="{28A0092B-C50C-407E-A947-70E740481C1C}">
                  <a14:useLocalDpi xmlns:a14="http://schemas.microsoft.com/office/drawing/2010/main"/>
                </a:ext>
              </a:extLst>
            </a:blip>
            <a:stretch>
              <a:fillRect/>
            </a:stretch>
          </a:blipFill>
        </p:spPr>
      </p:sp>
      <p:sp>
        <p:nvSpPr>
          <p:cNvPr id="20" name="Freeform 20"/>
          <p:cNvSpPr/>
          <p:nvPr/>
        </p:nvSpPr>
        <p:spPr>
          <a:xfrm>
            <a:off x="-4092757" y="-1817"/>
            <a:ext cx="4471837" cy="1950839"/>
          </a:xfrm>
          <a:custGeom>
            <a:avLst/>
            <a:gdLst/>
            <a:ahLst/>
            <a:cxnLst/>
            <a:rect l="l" t="t" r="r" b="b"/>
            <a:pathLst>
              <a:path w="4471837" h="1950839">
                <a:moveTo>
                  <a:pt x="0" y="0"/>
                </a:moveTo>
                <a:lnTo>
                  <a:pt x="4471837" y="0"/>
                </a:lnTo>
                <a:lnTo>
                  <a:pt x="4471837" y="1950839"/>
                </a:lnTo>
                <a:lnTo>
                  <a:pt x="0" y="1950839"/>
                </a:lnTo>
                <a:lnTo>
                  <a:pt x="0" y="0"/>
                </a:lnTo>
                <a:close/>
              </a:path>
            </a:pathLst>
          </a:custGeom>
          <a: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a:blipFill>
        </p:spPr>
      </p:sp>
      <p:sp>
        <p:nvSpPr>
          <p:cNvPr id="21" name="TextBox 21"/>
          <p:cNvSpPr txBox="1"/>
          <p:nvPr/>
        </p:nvSpPr>
        <p:spPr>
          <a:xfrm>
            <a:off x="721298" y="576727"/>
            <a:ext cx="6223908" cy="679450"/>
          </a:xfrm>
          <a:prstGeom prst="rect">
            <a:avLst/>
          </a:prstGeom>
        </p:spPr>
        <p:txBody>
          <a:bodyPr lIns="0" tIns="0" rIns="0" bIns="0" rtlCol="0" anchor="t">
            <a:spAutoFit/>
          </a:bodyPr>
          <a:lstStyle/>
          <a:p>
            <a:pPr>
              <a:lnSpc>
                <a:spcPts val="5599"/>
              </a:lnSpc>
            </a:pPr>
            <a:r>
              <a:rPr lang="en-US" sz="3999">
                <a:solidFill>
                  <a:srgbClr val="571200"/>
                </a:solidFill>
                <a:latin typeface="Inter 1 Bold"/>
              </a:rPr>
              <a:t>THE TEAM BEHIND SOLO</a:t>
            </a:r>
          </a:p>
        </p:txBody>
      </p:sp>
      <p:sp>
        <p:nvSpPr>
          <p:cNvPr id="22" name="TextBox 22"/>
          <p:cNvSpPr txBox="1"/>
          <p:nvPr/>
        </p:nvSpPr>
        <p:spPr>
          <a:xfrm>
            <a:off x="721298" y="2068197"/>
            <a:ext cx="7330435" cy="2389503"/>
          </a:xfrm>
          <a:prstGeom prst="rect">
            <a:avLst/>
          </a:prstGeom>
        </p:spPr>
        <p:txBody>
          <a:bodyPr lIns="0" tIns="0" rIns="0" bIns="0" rtlCol="0" anchor="t">
            <a:spAutoFit/>
          </a:bodyPr>
          <a:lstStyle/>
          <a:p>
            <a:pPr>
              <a:lnSpc>
                <a:spcPts val="3220"/>
              </a:lnSpc>
            </a:pPr>
            <a:r>
              <a:rPr lang="en-US" sz="2300">
                <a:solidFill>
                  <a:srgbClr val="000000"/>
                </a:solidFill>
                <a:latin typeface="Inter 1"/>
              </a:rPr>
              <a:t>17 partner organisations across 11 EU member states and Norway</a:t>
            </a:r>
          </a:p>
          <a:p>
            <a:pPr>
              <a:lnSpc>
                <a:spcPts val="3220"/>
              </a:lnSpc>
            </a:pPr>
            <a:endParaRPr lang="en-US" sz="2300">
              <a:solidFill>
                <a:srgbClr val="000000"/>
              </a:solidFill>
              <a:latin typeface="Inter 1"/>
            </a:endParaRPr>
          </a:p>
          <a:p>
            <a:pPr>
              <a:lnSpc>
                <a:spcPts val="3220"/>
              </a:lnSpc>
            </a:pPr>
            <a:r>
              <a:rPr lang="en-US" sz="2300">
                <a:solidFill>
                  <a:srgbClr val="000000"/>
                </a:solidFill>
                <a:latin typeface="Inter 1"/>
              </a:rPr>
              <a:t>SOLO’s consortium comprises a European network of established professionals from companies, sector organisations and the academia</a:t>
            </a:r>
          </a:p>
        </p:txBody>
      </p:sp>
      <p:sp>
        <p:nvSpPr>
          <p:cNvPr id="23" name="Freeform 23"/>
          <p:cNvSpPr/>
          <p:nvPr/>
        </p:nvSpPr>
        <p:spPr>
          <a:xfrm>
            <a:off x="16533352" y="374177"/>
            <a:ext cx="1141700" cy="1141700"/>
          </a:xfrm>
          <a:custGeom>
            <a:avLst/>
            <a:gdLst/>
            <a:ahLst/>
            <a:cxnLst/>
            <a:rect l="l" t="t" r="r" b="b"/>
            <a:pathLst>
              <a:path w="1141700" h="1141700">
                <a:moveTo>
                  <a:pt x="0" y="0"/>
                </a:moveTo>
                <a:lnTo>
                  <a:pt x="1141700" y="0"/>
                </a:lnTo>
                <a:lnTo>
                  <a:pt x="1141700" y="1141701"/>
                </a:lnTo>
                <a:lnTo>
                  <a:pt x="0" y="1141701"/>
                </a:lnTo>
                <a:lnTo>
                  <a:pt x="0" y="0"/>
                </a:lnTo>
                <a:close/>
              </a:path>
            </a:pathLst>
          </a:custGeom>
          <a:blipFill>
            <a:blip r:embed="rId29"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1787" y="2909760"/>
            <a:ext cx="1777739" cy="1777739"/>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61300"/>
            </a:soli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2068237" y="3284699"/>
            <a:ext cx="1044839" cy="1027860"/>
          </a:xfrm>
          <a:custGeom>
            <a:avLst/>
            <a:gdLst/>
            <a:ahLst/>
            <a:cxnLst/>
            <a:rect l="l" t="t" r="r" b="b"/>
            <a:pathLst>
              <a:path w="1044839" h="1027860">
                <a:moveTo>
                  <a:pt x="0" y="0"/>
                </a:moveTo>
                <a:lnTo>
                  <a:pt x="1044838" y="0"/>
                </a:lnTo>
                <a:lnTo>
                  <a:pt x="1044838" y="1027860"/>
                </a:lnTo>
                <a:lnTo>
                  <a:pt x="0" y="1027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5443884" y="2909760"/>
            <a:ext cx="1777739" cy="1777739"/>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61300"/>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9" name="Freeform 9"/>
          <p:cNvSpPr/>
          <p:nvPr/>
        </p:nvSpPr>
        <p:spPr>
          <a:xfrm>
            <a:off x="5810335" y="3284699"/>
            <a:ext cx="1044839" cy="1027860"/>
          </a:xfrm>
          <a:custGeom>
            <a:avLst/>
            <a:gdLst/>
            <a:ahLst/>
            <a:cxnLst/>
            <a:rect l="l" t="t" r="r" b="b"/>
            <a:pathLst>
              <a:path w="1044839" h="1027860">
                <a:moveTo>
                  <a:pt x="0" y="0"/>
                </a:moveTo>
                <a:lnTo>
                  <a:pt x="1044838" y="0"/>
                </a:lnTo>
                <a:lnTo>
                  <a:pt x="1044838" y="1027860"/>
                </a:lnTo>
                <a:lnTo>
                  <a:pt x="0" y="1027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8819532" y="2908804"/>
            <a:ext cx="1777739" cy="1777739"/>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61300"/>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3" name="Freeform 13"/>
          <p:cNvSpPr/>
          <p:nvPr/>
        </p:nvSpPr>
        <p:spPr>
          <a:xfrm>
            <a:off x="9185982" y="3283743"/>
            <a:ext cx="1044839" cy="1027860"/>
          </a:xfrm>
          <a:custGeom>
            <a:avLst/>
            <a:gdLst/>
            <a:ahLst/>
            <a:cxnLst/>
            <a:rect l="l" t="t" r="r" b="b"/>
            <a:pathLst>
              <a:path w="1044839" h="1027860">
                <a:moveTo>
                  <a:pt x="0" y="0"/>
                </a:moveTo>
                <a:lnTo>
                  <a:pt x="1044839" y="0"/>
                </a:lnTo>
                <a:lnTo>
                  <a:pt x="1044839" y="1027860"/>
                </a:lnTo>
                <a:lnTo>
                  <a:pt x="0" y="1027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4" name="Group 14"/>
          <p:cNvGrpSpPr/>
          <p:nvPr/>
        </p:nvGrpSpPr>
        <p:grpSpPr>
          <a:xfrm>
            <a:off x="12216740" y="2830180"/>
            <a:ext cx="1777739" cy="1777739"/>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61300"/>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7" name="Freeform 17"/>
          <p:cNvSpPr/>
          <p:nvPr/>
        </p:nvSpPr>
        <p:spPr>
          <a:xfrm>
            <a:off x="12583191" y="3205120"/>
            <a:ext cx="1044839" cy="1027860"/>
          </a:xfrm>
          <a:custGeom>
            <a:avLst/>
            <a:gdLst/>
            <a:ahLst/>
            <a:cxnLst/>
            <a:rect l="l" t="t" r="r" b="b"/>
            <a:pathLst>
              <a:path w="1044839" h="1027860">
                <a:moveTo>
                  <a:pt x="0" y="0"/>
                </a:moveTo>
                <a:lnTo>
                  <a:pt x="1044838" y="0"/>
                </a:lnTo>
                <a:lnTo>
                  <a:pt x="1044838" y="1027860"/>
                </a:lnTo>
                <a:lnTo>
                  <a:pt x="0" y="1027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8" name="Group 18"/>
          <p:cNvGrpSpPr/>
          <p:nvPr/>
        </p:nvGrpSpPr>
        <p:grpSpPr>
          <a:xfrm>
            <a:off x="15503356" y="2830180"/>
            <a:ext cx="1777739" cy="1777739"/>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61300"/>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21" name="Freeform 21"/>
          <p:cNvSpPr/>
          <p:nvPr/>
        </p:nvSpPr>
        <p:spPr>
          <a:xfrm>
            <a:off x="15869807" y="3205120"/>
            <a:ext cx="1044839" cy="1027860"/>
          </a:xfrm>
          <a:custGeom>
            <a:avLst/>
            <a:gdLst/>
            <a:ahLst/>
            <a:cxnLst/>
            <a:rect l="l" t="t" r="r" b="b"/>
            <a:pathLst>
              <a:path w="1044839" h="1027860">
                <a:moveTo>
                  <a:pt x="0" y="0"/>
                </a:moveTo>
                <a:lnTo>
                  <a:pt x="1044838" y="0"/>
                </a:lnTo>
                <a:lnTo>
                  <a:pt x="1044838" y="1027860"/>
                </a:lnTo>
                <a:lnTo>
                  <a:pt x="0" y="1027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2" name="Group 22"/>
          <p:cNvGrpSpPr/>
          <p:nvPr/>
        </p:nvGrpSpPr>
        <p:grpSpPr>
          <a:xfrm>
            <a:off x="-4092757" y="-1817"/>
            <a:ext cx="10816427" cy="1950839"/>
            <a:chOff x="0" y="0"/>
            <a:chExt cx="14421903" cy="2601119"/>
          </a:xfrm>
        </p:grpSpPr>
        <p:sp>
          <p:nvSpPr>
            <p:cNvPr id="23" name="Freeform 23"/>
            <p:cNvSpPr/>
            <p:nvPr/>
          </p:nvSpPr>
          <p:spPr>
            <a:xfrm>
              <a:off x="0" y="0"/>
              <a:ext cx="5962449" cy="2601119"/>
            </a:xfrm>
            <a:custGeom>
              <a:avLst/>
              <a:gdLst/>
              <a:ahLst/>
              <a:cxnLst/>
              <a:rect l="l" t="t" r="r" b="b"/>
              <a:pathLst>
                <a:path w="5962449" h="2601119">
                  <a:moveTo>
                    <a:pt x="0" y="0"/>
                  </a:moveTo>
                  <a:lnTo>
                    <a:pt x="5962449" y="0"/>
                  </a:lnTo>
                  <a:lnTo>
                    <a:pt x="5962449" y="2601119"/>
                  </a:lnTo>
                  <a:lnTo>
                    <a:pt x="0" y="2601119"/>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24" name="TextBox 24"/>
            <p:cNvSpPr txBox="1"/>
            <p:nvPr/>
          </p:nvSpPr>
          <p:spPr>
            <a:xfrm>
              <a:off x="6532995" y="822193"/>
              <a:ext cx="7888908" cy="880533"/>
            </a:xfrm>
            <a:prstGeom prst="rect">
              <a:avLst/>
            </a:prstGeom>
          </p:spPr>
          <p:txBody>
            <a:bodyPr lIns="0" tIns="0" rIns="0" bIns="0" rtlCol="0" anchor="t">
              <a:spAutoFit/>
            </a:bodyPr>
            <a:lstStyle/>
            <a:p>
              <a:pPr>
                <a:lnSpc>
                  <a:spcPts val="5599"/>
                </a:lnSpc>
              </a:pPr>
              <a:r>
                <a:rPr lang="en-US" sz="3999">
                  <a:solidFill>
                    <a:srgbClr val="571200"/>
                  </a:solidFill>
                  <a:latin typeface="Inter 1 Bold"/>
                </a:rPr>
                <a:t>WORK PACKAGES</a:t>
              </a:r>
            </a:p>
          </p:txBody>
        </p:sp>
      </p:grpSp>
      <p:sp>
        <p:nvSpPr>
          <p:cNvPr id="25" name="TextBox 25"/>
          <p:cNvSpPr txBox="1"/>
          <p:nvPr/>
        </p:nvSpPr>
        <p:spPr>
          <a:xfrm>
            <a:off x="612948" y="4974054"/>
            <a:ext cx="3955416" cy="1417320"/>
          </a:xfrm>
          <a:prstGeom prst="rect">
            <a:avLst/>
          </a:prstGeom>
        </p:spPr>
        <p:txBody>
          <a:bodyPr lIns="0" tIns="0" rIns="0" bIns="0" rtlCol="0" anchor="t">
            <a:spAutoFit/>
          </a:bodyPr>
          <a:lstStyle/>
          <a:p>
            <a:pPr algn="ctr">
              <a:lnSpc>
                <a:spcPts val="3779"/>
              </a:lnSpc>
            </a:pPr>
            <a:r>
              <a:rPr lang="en-US" sz="2699">
                <a:solidFill>
                  <a:srgbClr val="571200"/>
                </a:solidFill>
                <a:latin typeface="Inter 1 Bold"/>
              </a:rPr>
              <a:t>WP1</a:t>
            </a:r>
          </a:p>
          <a:p>
            <a:pPr algn="ctr">
              <a:lnSpc>
                <a:spcPts val="3779"/>
              </a:lnSpc>
            </a:pPr>
            <a:r>
              <a:rPr lang="en-US" sz="2699">
                <a:solidFill>
                  <a:srgbClr val="571200"/>
                </a:solidFill>
                <a:latin typeface="Inter 1"/>
              </a:rPr>
              <a:t>Project Management and Coordination</a:t>
            </a:r>
          </a:p>
        </p:txBody>
      </p:sp>
      <p:sp>
        <p:nvSpPr>
          <p:cNvPr id="26" name="TextBox 26"/>
          <p:cNvSpPr txBox="1"/>
          <p:nvPr/>
        </p:nvSpPr>
        <p:spPr>
          <a:xfrm>
            <a:off x="5120213" y="4974054"/>
            <a:ext cx="2425082" cy="1417320"/>
          </a:xfrm>
          <a:prstGeom prst="rect">
            <a:avLst/>
          </a:prstGeom>
        </p:spPr>
        <p:txBody>
          <a:bodyPr lIns="0" tIns="0" rIns="0" bIns="0" rtlCol="0" anchor="t">
            <a:spAutoFit/>
          </a:bodyPr>
          <a:lstStyle/>
          <a:p>
            <a:pPr algn="ctr">
              <a:lnSpc>
                <a:spcPts val="3779"/>
              </a:lnSpc>
            </a:pPr>
            <a:r>
              <a:rPr lang="en-US" sz="2699">
                <a:solidFill>
                  <a:srgbClr val="571200"/>
                </a:solidFill>
                <a:latin typeface="Inter 1 Bold"/>
              </a:rPr>
              <a:t>WP2 </a:t>
            </a:r>
          </a:p>
          <a:p>
            <a:pPr algn="ctr">
              <a:lnSpc>
                <a:spcPts val="3779"/>
              </a:lnSpc>
            </a:pPr>
            <a:r>
              <a:rPr lang="en-US" sz="2699">
                <a:solidFill>
                  <a:srgbClr val="571200"/>
                </a:solidFill>
                <a:latin typeface="Inter 1"/>
              </a:rPr>
              <a:t>Soil Mission Think Tanks</a:t>
            </a:r>
          </a:p>
        </p:txBody>
      </p:sp>
      <p:sp>
        <p:nvSpPr>
          <p:cNvPr id="27" name="TextBox 27"/>
          <p:cNvSpPr txBox="1"/>
          <p:nvPr/>
        </p:nvSpPr>
        <p:spPr>
          <a:xfrm>
            <a:off x="8754587" y="4973098"/>
            <a:ext cx="1907630" cy="1417320"/>
          </a:xfrm>
          <a:prstGeom prst="rect">
            <a:avLst/>
          </a:prstGeom>
        </p:spPr>
        <p:txBody>
          <a:bodyPr lIns="0" tIns="0" rIns="0" bIns="0" rtlCol="0" anchor="t">
            <a:spAutoFit/>
          </a:bodyPr>
          <a:lstStyle/>
          <a:p>
            <a:pPr algn="ctr">
              <a:lnSpc>
                <a:spcPts val="3779"/>
              </a:lnSpc>
            </a:pPr>
            <a:r>
              <a:rPr lang="en-US" sz="2700">
                <a:solidFill>
                  <a:srgbClr val="571200"/>
                </a:solidFill>
                <a:latin typeface="Inter 1 Bold"/>
              </a:rPr>
              <a:t>WP3</a:t>
            </a:r>
            <a:r>
              <a:rPr lang="en-US" sz="2700">
                <a:solidFill>
                  <a:srgbClr val="571200"/>
                </a:solidFill>
                <a:latin typeface="Inter 1"/>
              </a:rPr>
              <a:t> Drivers of soil health</a:t>
            </a:r>
          </a:p>
        </p:txBody>
      </p:sp>
      <p:sp>
        <p:nvSpPr>
          <p:cNvPr id="28" name="TextBox 28"/>
          <p:cNvSpPr txBox="1"/>
          <p:nvPr/>
        </p:nvSpPr>
        <p:spPr>
          <a:xfrm>
            <a:off x="11986192" y="4974054"/>
            <a:ext cx="2238836" cy="1417320"/>
          </a:xfrm>
          <a:prstGeom prst="rect">
            <a:avLst/>
          </a:prstGeom>
        </p:spPr>
        <p:txBody>
          <a:bodyPr lIns="0" tIns="0" rIns="0" bIns="0" rtlCol="0" anchor="t">
            <a:spAutoFit/>
          </a:bodyPr>
          <a:lstStyle/>
          <a:p>
            <a:pPr algn="ctr">
              <a:lnSpc>
                <a:spcPts val="3779"/>
              </a:lnSpc>
            </a:pPr>
            <a:r>
              <a:rPr lang="en-US" sz="2700">
                <a:solidFill>
                  <a:srgbClr val="571200"/>
                </a:solidFill>
                <a:latin typeface="Inter 1 Bold"/>
              </a:rPr>
              <a:t>WP4</a:t>
            </a:r>
            <a:r>
              <a:rPr lang="en-US" sz="2700">
                <a:solidFill>
                  <a:srgbClr val="571200"/>
                </a:solidFill>
                <a:latin typeface="Inter 1"/>
              </a:rPr>
              <a:t> Roadmaps Integration</a:t>
            </a:r>
          </a:p>
        </p:txBody>
      </p:sp>
      <p:sp>
        <p:nvSpPr>
          <p:cNvPr id="29" name="TextBox 29"/>
          <p:cNvSpPr txBox="1"/>
          <p:nvPr/>
        </p:nvSpPr>
        <p:spPr>
          <a:xfrm>
            <a:off x="15109400" y="4973098"/>
            <a:ext cx="2565652" cy="1417320"/>
          </a:xfrm>
          <a:prstGeom prst="rect">
            <a:avLst/>
          </a:prstGeom>
        </p:spPr>
        <p:txBody>
          <a:bodyPr lIns="0" tIns="0" rIns="0" bIns="0" rtlCol="0" anchor="t">
            <a:spAutoFit/>
          </a:bodyPr>
          <a:lstStyle/>
          <a:p>
            <a:pPr algn="ctr">
              <a:lnSpc>
                <a:spcPts val="3779"/>
              </a:lnSpc>
            </a:pPr>
            <a:r>
              <a:rPr lang="en-US" sz="2700">
                <a:solidFill>
                  <a:srgbClr val="571200"/>
                </a:solidFill>
                <a:latin typeface="Inter 1 Bold"/>
              </a:rPr>
              <a:t>WP5</a:t>
            </a:r>
          </a:p>
          <a:p>
            <a:pPr algn="ctr">
              <a:lnSpc>
                <a:spcPts val="3779"/>
              </a:lnSpc>
            </a:pPr>
            <a:r>
              <a:rPr lang="en-US" sz="2700">
                <a:solidFill>
                  <a:srgbClr val="571200"/>
                </a:solidFill>
                <a:latin typeface="Inter 1"/>
              </a:rPr>
              <a:t>Operational Framework</a:t>
            </a:r>
          </a:p>
        </p:txBody>
      </p:sp>
      <p:grpSp>
        <p:nvGrpSpPr>
          <p:cNvPr id="30" name="Group 30"/>
          <p:cNvGrpSpPr>
            <a:grpSpLocks noChangeAspect="1"/>
          </p:cNvGrpSpPr>
          <p:nvPr/>
        </p:nvGrpSpPr>
        <p:grpSpPr>
          <a:xfrm>
            <a:off x="-226503" y="7659837"/>
            <a:ext cx="18784519" cy="7093902"/>
            <a:chOff x="0" y="0"/>
            <a:chExt cx="6347206" cy="2396998"/>
          </a:xfrm>
        </p:grpSpPr>
        <p:sp>
          <p:nvSpPr>
            <p:cNvPr id="31" name="Freeform 31"/>
            <p:cNvSpPr/>
            <p:nvPr/>
          </p:nvSpPr>
          <p:spPr>
            <a:xfrm>
              <a:off x="-102743" y="-211963"/>
              <a:ext cx="6678549" cy="2641092"/>
            </a:xfrm>
            <a:custGeom>
              <a:avLst/>
              <a:gdLst/>
              <a:ahLst/>
              <a:cxnLst/>
              <a:rect l="l" t="t" r="r" b="b"/>
              <a:pathLst>
                <a:path w="6678549" h="2641092">
                  <a:moveTo>
                    <a:pt x="6449568" y="2580767"/>
                  </a:moveTo>
                  <a:cubicBezTo>
                    <a:pt x="6379591" y="9525"/>
                    <a:pt x="6678549" y="646303"/>
                    <a:pt x="5719826" y="667893"/>
                  </a:cubicBezTo>
                  <a:cubicBezTo>
                    <a:pt x="5719826" y="668274"/>
                    <a:pt x="5719953" y="668528"/>
                    <a:pt x="5720080" y="669036"/>
                  </a:cubicBezTo>
                  <a:cubicBezTo>
                    <a:pt x="5719826" y="669417"/>
                    <a:pt x="5719699" y="668655"/>
                    <a:pt x="5719445" y="667893"/>
                  </a:cubicBezTo>
                  <a:cubicBezTo>
                    <a:pt x="5691505" y="668528"/>
                    <a:pt x="5662422" y="668655"/>
                    <a:pt x="5632069" y="668147"/>
                  </a:cubicBezTo>
                  <a:cubicBezTo>
                    <a:pt x="5353939" y="731774"/>
                    <a:pt x="5655310" y="787908"/>
                    <a:pt x="5138420" y="658876"/>
                  </a:cubicBezTo>
                  <a:cubicBezTo>
                    <a:pt x="5107686" y="701294"/>
                    <a:pt x="4847590" y="611505"/>
                    <a:pt x="4790440" y="557276"/>
                  </a:cubicBezTo>
                  <a:cubicBezTo>
                    <a:pt x="4726051" y="605155"/>
                    <a:pt x="4407408" y="596773"/>
                    <a:pt x="4229735" y="540385"/>
                  </a:cubicBezTo>
                  <a:cubicBezTo>
                    <a:pt x="4230116" y="541147"/>
                    <a:pt x="4229989" y="542417"/>
                    <a:pt x="4229100" y="544703"/>
                  </a:cubicBezTo>
                  <a:cubicBezTo>
                    <a:pt x="4227449" y="544068"/>
                    <a:pt x="4225544" y="547116"/>
                    <a:pt x="4225163" y="539877"/>
                  </a:cubicBezTo>
                  <a:cubicBezTo>
                    <a:pt x="4225672" y="540004"/>
                    <a:pt x="4226560" y="539750"/>
                    <a:pt x="4227323" y="539623"/>
                  </a:cubicBezTo>
                  <a:cubicBezTo>
                    <a:pt x="4189985" y="527558"/>
                    <a:pt x="4158869" y="513461"/>
                    <a:pt x="4138042" y="497205"/>
                  </a:cubicBezTo>
                  <a:cubicBezTo>
                    <a:pt x="3772917" y="629158"/>
                    <a:pt x="4120007" y="802767"/>
                    <a:pt x="3447416" y="591947"/>
                  </a:cubicBezTo>
                  <a:cubicBezTo>
                    <a:pt x="2977389" y="756412"/>
                    <a:pt x="2897887" y="467614"/>
                    <a:pt x="2635251" y="559943"/>
                  </a:cubicBezTo>
                  <a:cubicBezTo>
                    <a:pt x="2396999" y="433705"/>
                    <a:pt x="2152651" y="453517"/>
                    <a:pt x="1887602" y="430403"/>
                  </a:cubicBezTo>
                  <a:cubicBezTo>
                    <a:pt x="1865250" y="388239"/>
                    <a:pt x="1846327" y="363982"/>
                    <a:pt x="1827912" y="352298"/>
                  </a:cubicBezTo>
                  <a:cubicBezTo>
                    <a:pt x="1828039" y="353314"/>
                    <a:pt x="1828039" y="354203"/>
                    <a:pt x="1827531" y="352044"/>
                  </a:cubicBezTo>
                  <a:cubicBezTo>
                    <a:pt x="1769238" y="315468"/>
                    <a:pt x="1713993" y="403860"/>
                    <a:pt x="1561847" y="455930"/>
                  </a:cubicBezTo>
                  <a:cubicBezTo>
                    <a:pt x="1529462" y="436626"/>
                    <a:pt x="1503554" y="423418"/>
                    <a:pt x="1480948" y="414401"/>
                  </a:cubicBezTo>
                  <a:lnTo>
                    <a:pt x="1480821" y="414401"/>
                  </a:lnTo>
                  <a:lnTo>
                    <a:pt x="1480694" y="414274"/>
                  </a:lnTo>
                  <a:cubicBezTo>
                    <a:pt x="1393572" y="379349"/>
                    <a:pt x="1356234" y="408305"/>
                    <a:pt x="1190118" y="405638"/>
                  </a:cubicBezTo>
                  <a:cubicBezTo>
                    <a:pt x="1065531" y="360807"/>
                    <a:pt x="981457" y="508381"/>
                    <a:pt x="744602" y="355727"/>
                  </a:cubicBezTo>
                  <a:cubicBezTo>
                    <a:pt x="669037" y="352171"/>
                    <a:pt x="718186" y="292100"/>
                    <a:pt x="497333" y="289306"/>
                  </a:cubicBezTo>
                  <a:cubicBezTo>
                    <a:pt x="398018" y="252857"/>
                    <a:pt x="356108" y="231775"/>
                    <a:pt x="290703" y="226441"/>
                  </a:cubicBezTo>
                  <a:cubicBezTo>
                    <a:pt x="290703" y="226568"/>
                    <a:pt x="290703" y="226568"/>
                    <a:pt x="290703" y="226695"/>
                  </a:cubicBezTo>
                  <a:cubicBezTo>
                    <a:pt x="290576" y="226949"/>
                    <a:pt x="290576" y="226695"/>
                    <a:pt x="290449" y="226314"/>
                  </a:cubicBezTo>
                  <a:cubicBezTo>
                    <a:pt x="265938" y="224409"/>
                    <a:pt x="238379" y="224536"/>
                    <a:pt x="203073" y="226949"/>
                  </a:cubicBezTo>
                  <a:cubicBezTo>
                    <a:pt x="0" y="0"/>
                    <a:pt x="169164" y="2421509"/>
                    <a:pt x="162941" y="2601976"/>
                  </a:cubicBezTo>
                  <a:cubicBezTo>
                    <a:pt x="538099" y="2582799"/>
                    <a:pt x="6508623" y="2641092"/>
                    <a:pt x="6449568" y="2580767"/>
                  </a:cubicBezTo>
                  <a:close/>
                  <a:moveTo>
                    <a:pt x="593598" y="304546"/>
                  </a:moveTo>
                  <a:cubicBezTo>
                    <a:pt x="592836" y="304673"/>
                    <a:pt x="592963" y="298831"/>
                    <a:pt x="593598" y="304546"/>
                  </a:cubicBezTo>
                  <a:lnTo>
                    <a:pt x="593598" y="304546"/>
                  </a:lnTo>
                  <a:close/>
                </a:path>
              </a:pathLst>
            </a:custGeom>
            <a:blipFill>
              <a:blip r:embed="rId6" cstate="screen">
                <a:extLst>
                  <a:ext uri="{28A0092B-C50C-407E-A947-70E740481C1C}">
                    <a14:useLocalDpi xmlns:a14="http://schemas.microsoft.com/office/drawing/2010/main"/>
                  </a:ext>
                </a:extLst>
              </a:blip>
              <a:stretch>
                <a:fillRect/>
              </a:stretch>
            </a:blipFill>
          </p:spPr>
        </p:sp>
      </p:grpSp>
      <p:sp>
        <p:nvSpPr>
          <p:cNvPr id="32" name="Freeform 32"/>
          <p:cNvSpPr/>
          <p:nvPr/>
        </p:nvSpPr>
        <p:spPr>
          <a:xfrm>
            <a:off x="16533352" y="374177"/>
            <a:ext cx="1141700" cy="1141700"/>
          </a:xfrm>
          <a:custGeom>
            <a:avLst/>
            <a:gdLst/>
            <a:ahLst/>
            <a:cxnLst/>
            <a:rect l="l" t="t" r="r" b="b"/>
            <a:pathLst>
              <a:path w="1141700" h="1141700">
                <a:moveTo>
                  <a:pt x="0" y="0"/>
                </a:moveTo>
                <a:lnTo>
                  <a:pt x="1141700" y="0"/>
                </a:lnTo>
                <a:lnTo>
                  <a:pt x="1141700" y="1141701"/>
                </a:lnTo>
                <a:lnTo>
                  <a:pt x="0" y="1141701"/>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92757" y="-1817"/>
            <a:ext cx="10816427" cy="1950839"/>
            <a:chOff x="0" y="0"/>
            <a:chExt cx="14421903" cy="2601119"/>
          </a:xfrm>
        </p:grpSpPr>
        <p:sp>
          <p:nvSpPr>
            <p:cNvPr id="3" name="Freeform 3"/>
            <p:cNvSpPr/>
            <p:nvPr/>
          </p:nvSpPr>
          <p:spPr>
            <a:xfrm>
              <a:off x="0" y="0"/>
              <a:ext cx="5962449" cy="2601119"/>
            </a:xfrm>
            <a:custGeom>
              <a:avLst/>
              <a:gdLst/>
              <a:ahLst/>
              <a:cxnLst/>
              <a:rect l="l" t="t" r="r" b="b"/>
              <a:pathLst>
                <a:path w="5962449" h="2601119">
                  <a:moveTo>
                    <a:pt x="0" y="0"/>
                  </a:moveTo>
                  <a:lnTo>
                    <a:pt x="5962449" y="0"/>
                  </a:lnTo>
                  <a:lnTo>
                    <a:pt x="5962449" y="2601119"/>
                  </a:lnTo>
                  <a:lnTo>
                    <a:pt x="0" y="260111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TextBox 4"/>
            <p:cNvSpPr txBox="1"/>
            <p:nvPr/>
          </p:nvSpPr>
          <p:spPr>
            <a:xfrm>
              <a:off x="6532995" y="822193"/>
              <a:ext cx="7888908" cy="880533"/>
            </a:xfrm>
            <a:prstGeom prst="rect">
              <a:avLst/>
            </a:prstGeom>
          </p:spPr>
          <p:txBody>
            <a:bodyPr lIns="0" tIns="0" rIns="0" bIns="0" rtlCol="0" anchor="t">
              <a:spAutoFit/>
            </a:bodyPr>
            <a:lstStyle/>
            <a:p>
              <a:pPr>
                <a:lnSpc>
                  <a:spcPts val="5599"/>
                </a:lnSpc>
              </a:pPr>
              <a:r>
                <a:rPr lang="en-US" sz="3999">
                  <a:solidFill>
                    <a:srgbClr val="571200"/>
                  </a:solidFill>
                  <a:latin typeface="Inter 1 Bold"/>
                </a:rPr>
                <a:t>BACKGROUND</a:t>
              </a:r>
            </a:p>
          </p:txBody>
        </p:sp>
      </p:grpSp>
      <p:grpSp>
        <p:nvGrpSpPr>
          <p:cNvPr id="5" name="Group 5"/>
          <p:cNvGrpSpPr/>
          <p:nvPr/>
        </p:nvGrpSpPr>
        <p:grpSpPr>
          <a:xfrm>
            <a:off x="9839930" y="2957312"/>
            <a:ext cx="10771412" cy="10771412"/>
            <a:chOff x="0" y="0"/>
            <a:chExt cx="14361883" cy="14361883"/>
          </a:xfrm>
        </p:grpSpPr>
        <p:grpSp>
          <p:nvGrpSpPr>
            <p:cNvPr id="6" name="Group 6"/>
            <p:cNvGrpSpPr/>
            <p:nvPr/>
          </p:nvGrpSpPr>
          <p:grpSpPr>
            <a:xfrm>
              <a:off x="0" y="0"/>
              <a:ext cx="14361883" cy="14361883"/>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411475" y="378208"/>
              <a:ext cx="13605521" cy="13605467"/>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screen">
                  <a:extLst>
                    <a:ext uri="{28A0092B-C50C-407E-A947-70E740481C1C}">
                      <a14:useLocalDpi xmlns:a14="http://schemas.microsoft.com/office/drawing/2010/main"/>
                    </a:ext>
                  </a:extLst>
                </a:blip>
                <a:stretch>
                  <a:fillRect/>
                </a:stretch>
              </a:blipFill>
            </p:spPr>
          </p:sp>
        </p:grpSp>
      </p:grpSp>
      <p:sp>
        <p:nvSpPr>
          <p:cNvPr id="11" name="TextBox 11"/>
          <p:cNvSpPr txBox="1"/>
          <p:nvPr/>
        </p:nvSpPr>
        <p:spPr>
          <a:xfrm>
            <a:off x="715453" y="2414519"/>
            <a:ext cx="8032167" cy="6118225"/>
          </a:xfrm>
          <a:prstGeom prst="rect">
            <a:avLst/>
          </a:prstGeom>
        </p:spPr>
        <p:txBody>
          <a:bodyPr lIns="0" tIns="0" rIns="0" bIns="0" rtlCol="0" anchor="t">
            <a:spAutoFit/>
          </a:bodyPr>
          <a:lstStyle/>
          <a:p>
            <a:pPr>
              <a:lnSpc>
                <a:spcPts val="3499"/>
              </a:lnSpc>
            </a:pPr>
            <a:r>
              <a:rPr lang="en-US" sz="2499">
                <a:solidFill>
                  <a:srgbClr val="000000"/>
                </a:solidFill>
                <a:latin typeface="Inter 1"/>
              </a:rPr>
              <a:t>Healthy soils are essential for life on Earth as they are the foundation of our food systems. They provide clean water and habitats for biodiversity while contributing to climate resilience and support our cultural heritage and landscapes and is the basis of our economy and prosperity. </a:t>
            </a:r>
          </a:p>
          <a:p>
            <a:pPr>
              <a:lnSpc>
                <a:spcPts val="3499"/>
              </a:lnSpc>
            </a:pPr>
            <a:endParaRPr lang="en-US" sz="2499">
              <a:solidFill>
                <a:srgbClr val="000000"/>
              </a:solidFill>
              <a:latin typeface="Inter 1"/>
            </a:endParaRPr>
          </a:p>
          <a:p>
            <a:pPr>
              <a:lnSpc>
                <a:spcPts val="3499"/>
              </a:lnSpc>
            </a:pPr>
            <a:r>
              <a:rPr lang="en-US" sz="2499">
                <a:solidFill>
                  <a:srgbClr val="000000"/>
                </a:solidFill>
                <a:latin typeface="Inter 1"/>
              </a:rPr>
              <a:t>Soils are under multiple pressures, including climate change, urbanization, pollution, overexploitation, nutrient mining and biodiversity loss with the European Commission estimating that under current management practices, 60-70% of our soils are unhealthy.</a:t>
            </a:r>
          </a:p>
          <a:p>
            <a:pPr>
              <a:lnSpc>
                <a:spcPts val="3499"/>
              </a:lnSpc>
            </a:pPr>
            <a:endParaRPr lang="en-US" sz="2499">
              <a:solidFill>
                <a:srgbClr val="000000"/>
              </a:solidFill>
              <a:latin typeface="Inter 1"/>
            </a:endParaRPr>
          </a:p>
        </p:txBody>
      </p:sp>
      <p:grpSp>
        <p:nvGrpSpPr>
          <p:cNvPr id="12" name="Group 12"/>
          <p:cNvGrpSpPr/>
          <p:nvPr/>
        </p:nvGrpSpPr>
        <p:grpSpPr>
          <a:xfrm>
            <a:off x="9444181" y="8094594"/>
            <a:ext cx="1163706" cy="1163706"/>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6219556" y="2676596"/>
            <a:ext cx="1163706" cy="1163706"/>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6533352" y="374177"/>
            <a:ext cx="1141700" cy="1141700"/>
          </a:xfrm>
          <a:custGeom>
            <a:avLst/>
            <a:gdLst/>
            <a:ahLst/>
            <a:cxnLst/>
            <a:rect l="l" t="t" r="r" b="b"/>
            <a:pathLst>
              <a:path w="1141700" h="1141700">
                <a:moveTo>
                  <a:pt x="0" y="0"/>
                </a:moveTo>
                <a:lnTo>
                  <a:pt x="1141700" y="0"/>
                </a:lnTo>
                <a:lnTo>
                  <a:pt x="1141700" y="1141701"/>
                </a:lnTo>
                <a:lnTo>
                  <a:pt x="0" y="1141701"/>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92757" y="-1817"/>
            <a:ext cx="4471837" cy="1950839"/>
          </a:xfrm>
          <a:custGeom>
            <a:avLst/>
            <a:gdLst/>
            <a:ahLst/>
            <a:cxnLst/>
            <a:rect l="l" t="t" r="r" b="b"/>
            <a:pathLst>
              <a:path w="4471837" h="1950839">
                <a:moveTo>
                  <a:pt x="0" y="0"/>
                </a:moveTo>
                <a:lnTo>
                  <a:pt x="4471837" y="0"/>
                </a:lnTo>
                <a:lnTo>
                  <a:pt x="4471837" y="1950839"/>
                </a:lnTo>
                <a:lnTo>
                  <a:pt x="0" y="195083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768484" y="3539412"/>
            <a:ext cx="5272323" cy="2853233"/>
            <a:chOff x="0" y="0"/>
            <a:chExt cx="1977718" cy="1070285"/>
          </a:xfrm>
        </p:grpSpPr>
        <p:sp>
          <p:nvSpPr>
            <p:cNvPr id="4" name="Freeform 4"/>
            <p:cNvSpPr/>
            <p:nvPr/>
          </p:nvSpPr>
          <p:spPr>
            <a:xfrm>
              <a:off x="0" y="0"/>
              <a:ext cx="1977718" cy="1070285"/>
            </a:xfrm>
            <a:custGeom>
              <a:avLst/>
              <a:gdLst/>
              <a:ahLst/>
              <a:cxnLst/>
              <a:rect l="l" t="t" r="r" b="b"/>
              <a:pathLst>
                <a:path w="1977718" h="1070285">
                  <a:moveTo>
                    <a:pt x="74889" y="0"/>
                  </a:moveTo>
                  <a:lnTo>
                    <a:pt x="1902829" y="0"/>
                  </a:lnTo>
                  <a:cubicBezTo>
                    <a:pt x="1944189" y="0"/>
                    <a:pt x="1977718" y="33529"/>
                    <a:pt x="1977718" y="74889"/>
                  </a:cubicBezTo>
                  <a:lnTo>
                    <a:pt x="1977718" y="995397"/>
                  </a:lnTo>
                  <a:cubicBezTo>
                    <a:pt x="1977718" y="1036757"/>
                    <a:pt x="1944189" y="1070285"/>
                    <a:pt x="1902829" y="1070285"/>
                  </a:cubicBezTo>
                  <a:lnTo>
                    <a:pt x="74889" y="1070285"/>
                  </a:lnTo>
                  <a:cubicBezTo>
                    <a:pt x="33529" y="1070285"/>
                    <a:pt x="0" y="1036757"/>
                    <a:pt x="0" y="995397"/>
                  </a:cubicBezTo>
                  <a:lnTo>
                    <a:pt x="0" y="74889"/>
                  </a:lnTo>
                  <a:cubicBezTo>
                    <a:pt x="0" y="33529"/>
                    <a:pt x="33529" y="0"/>
                    <a:pt x="74889" y="0"/>
                  </a:cubicBezTo>
                  <a:close/>
                </a:path>
              </a:pathLst>
            </a:custGeom>
            <a:solidFill>
              <a:srgbClr val="571300">
                <a:alpha val="6667"/>
              </a:srgbClr>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716520" y="2581571"/>
            <a:ext cx="1376252" cy="137625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61300"/>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492416" y="3528598"/>
            <a:ext cx="5270128" cy="2874123"/>
            <a:chOff x="0" y="0"/>
            <a:chExt cx="1962526" cy="1070285"/>
          </a:xfrm>
        </p:grpSpPr>
        <p:sp>
          <p:nvSpPr>
            <p:cNvPr id="10" name="Freeform 10"/>
            <p:cNvSpPr/>
            <p:nvPr/>
          </p:nvSpPr>
          <p:spPr>
            <a:xfrm>
              <a:off x="0" y="0"/>
              <a:ext cx="1962526" cy="1070285"/>
            </a:xfrm>
            <a:custGeom>
              <a:avLst/>
              <a:gdLst/>
              <a:ahLst/>
              <a:cxnLst/>
              <a:rect l="l" t="t" r="r" b="b"/>
              <a:pathLst>
                <a:path w="1962526" h="1070285">
                  <a:moveTo>
                    <a:pt x="74920" y="0"/>
                  </a:moveTo>
                  <a:lnTo>
                    <a:pt x="1887606" y="0"/>
                  </a:lnTo>
                  <a:cubicBezTo>
                    <a:pt x="1907476" y="0"/>
                    <a:pt x="1926532" y="7893"/>
                    <a:pt x="1940582" y="21944"/>
                  </a:cubicBezTo>
                  <a:cubicBezTo>
                    <a:pt x="1954633" y="35994"/>
                    <a:pt x="1962526" y="55050"/>
                    <a:pt x="1962526" y="74920"/>
                  </a:cubicBezTo>
                  <a:lnTo>
                    <a:pt x="1962526" y="995366"/>
                  </a:lnTo>
                  <a:cubicBezTo>
                    <a:pt x="1962526" y="1015236"/>
                    <a:pt x="1954633" y="1034292"/>
                    <a:pt x="1940582" y="1048342"/>
                  </a:cubicBezTo>
                  <a:cubicBezTo>
                    <a:pt x="1926532" y="1062392"/>
                    <a:pt x="1907476" y="1070285"/>
                    <a:pt x="1887606" y="1070285"/>
                  </a:cubicBezTo>
                  <a:lnTo>
                    <a:pt x="74920" y="1070285"/>
                  </a:lnTo>
                  <a:cubicBezTo>
                    <a:pt x="55050" y="1070285"/>
                    <a:pt x="35994" y="1062392"/>
                    <a:pt x="21944" y="1048342"/>
                  </a:cubicBezTo>
                  <a:cubicBezTo>
                    <a:pt x="7893" y="1034292"/>
                    <a:pt x="0" y="1015236"/>
                    <a:pt x="0" y="995366"/>
                  </a:cubicBezTo>
                  <a:lnTo>
                    <a:pt x="0" y="74920"/>
                  </a:lnTo>
                  <a:cubicBezTo>
                    <a:pt x="0" y="55050"/>
                    <a:pt x="7893" y="35994"/>
                    <a:pt x="21944" y="21944"/>
                  </a:cubicBezTo>
                  <a:cubicBezTo>
                    <a:pt x="35994" y="7893"/>
                    <a:pt x="55050" y="0"/>
                    <a:pt x="74920" y="0"/>
                  </a:cubicBezTo>
                  <a:close/>
                </a:path>
              </a:pathLst>
            </a:custGeom>
            <a:solidFill>
              <a:srgbClr val="571300">
                <a:alpha val="6667"/>
              </a:srgbClr>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8434316" y="2581571"/>
            <a:ext cx="1386328" cy="1386328"/>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61300"/>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 name="Group 15"/>
          <p:cNvGrpSpPr>
            <a:grpSpLocks noChangeAspect="1"/>
          </p:cNvGrpSpPr>
          <p:nvPr/>
        </p:nvGrpSpPr>
        <p:grpSpPr>
          <a:xfrm>
            <a:off x="-248260" y="7458339"/>
            <a:ext cx="18784519" cy="7093902"/>
            <a:chOff x="0" y="0"/>
            <a:chExt cx="6347206" cy="2396998"/>
          </a:xfrm>
        </p:grpSpPr>
        <p:sp>
          <p:nvSpPr>
            <p:cNvPr id="16" name="Freeform 16"/>
            <p:cNvSpPr/>
            <p:nvPr/>
          </p:nvSpPr>
          <p:spPr>
            <a:xfrm>
              <a:off x="-102743" y="-211963"/>
              <a:ext cx="6678549" cy="2641092"/>
            </a:xfrm>
            <a:custGeom>
              <a:avLst/>
              <a:gdLst/>
              <a:ahLst/>
              <a:cxnLst/>
              <a:rect l="l" t="t" r="r" b="b"/>
              <a:pathLst>
                <a:path w="6678549" h="2641092">
                  <a:moveTo>
                    <a:pt x="6449568" y="2580767"/>
                  </a:moveTo>
                  <a:cubicBezTo>
                    <a:pt x="6379591" y="9525"/>
                    <a:pt x="6678549" y="646303"/>
                    <a:pt x="5719826" y="667893"/>
                  </a:cubicBezTo>
                  <a:cubicBezTo>
                    <a:pt x="5719826" y="668274"/>
                    <a:pt x="5719953" y="668528"/>
                    <a:pt x="5720080" y="669036"/>
                  </a:cubicBezTo>
                  <a:cubicBezTo>
                    <a:pt x="5719826" y="669417"/>
                    <a:pt x="5719699" y="668655"/>
                    <a:pt x="5719445" y="667893"/>
                  </a:cubicBezTo>
                  <a:cubicBezTo>
                    <a:pt x="5691505" y="668528"/>
                    <a:pt x="5662422" y="668655"/>
                    <a:pt x="5632069" y="668147"/>
                  </a:cubicBezTo>
                  <a:cubicBezTo>
                    <a:pt x="5353939" y="731774"/>
                    <a:pt x="5655310" y="787908"/>
                    <a:pt x="5138420" y="658876"/>
                  </a:cubicBezTo>
                  <a:cubicBezTo>
                    <a:pt x="5107686" y="701294"/>
                    <a:pt x="4847590" y="611505"/>
                    <a:pt x="4790440" y="557276"/>
                  </a:cubicBezTo>
                  <a:cubicBezTo>
                    <a:pt x="4726051" y="605155"/>
                    <a:pt x="4407408" y="596773"/>
                    <a:pt x="4229735" y="540385"/>
                  </a:cubicBezTo>
                  <a:cubicBezTo>
                    <a:pt x="4230116" y="541147"/>
                    <a:pt x="4229989" y="542417"/>
                    <a:pt x="4229100" y="544703"/>
                  </a:cubicBezTo>
                  <a:cubicBezTo>
                    <a:pt x="4227449" y="544068"/>
                    <a:pt x="4225544" y="547116"/>
                    <a:pt x="4225163" y="539877"/>
                  </a:cubicBezTo>
                  <a:cubicBezTo>
                    <a:pt x="4225672" y="540004"/>
                    <a:pt x="4226560" y="539750"/>
                    <a:pt x="4227323" y="539623"/>
                  </a:cubicBezTo>
                  <a:cubicBezTo>
                    <a:pt x="4189985" y="527558"/>
                    <a:pt x="4158869" y="513461"/>
                    <a:pt x="4138042" y="497205"/>
                  </a:cubicBezTo>
                  <a:cubicBezTo>
                    <a:pt x="3772917" y="629158"/>
                    <a:pt x="4120007" y="802767"/>
                    <a:pt x="3447416" y="591947"/>
                  </a:cubicBezTo>
                  <a:cubicBezTo>
                    <a:pt x="2977389" y="756412"/>
                    <a:pt x="2897887" y="467614"/>
                    <a:pt x="2635251" y="559943"/>
                  </a:cubicBezTo>
                  <a:cubicBezTo>
                    <a:pt x="2396999" y="433705"/>
                    <a:pt x="2152651" y="453517"/>
                    <a:pt x="1887602" y="430403"/>
                  </a:cubicBezTo>
                  <a:cubicBezTo>
                    <a:pt x="1865250" y="388239"/>
                    <a:pt x="1846327" y="363982"/>
                    <a:pt x="1827912" y="352298"/>
                  </a:cubicBezTo>
                  <a:cubicBezTo>
                    <a:pt x="1828039" y="353314"/>
                    <a:pt x="1828039" y="354203"/>
                    <a:pt x="1827531" y="352044"/>
                  </a:cubicBezTo>
                  <a:cubicBezTo>
                    <a:pt x="1769238" y="315468"/>
                    <a:pt x="1713993" y="403860"/>
                    <a:pt x="1561847" y="455930"/>
                  </a:cubicBezTo>
                  <a:cubicBezTo>
                    <a:pt x="1529462" y="436626"/>
                    <a:pt x="1503554" y="423418"/>
                    <a:pt x="1480948" y="414401"/>
                  </a:cubicBezTo>
                  <a:lnTo>
                    <a:pt x="1480821" y="414401"/>
                  </a:lnTo>
                  <a:lnTo>
                    <a:pt x="1480694" y="414274"/>
                  </a:lnTo>
                  <a:cubicBezTo>
                    <a:pt x="1393572" y="379349"/>
                    <a:pt x="1356234" y="408305"/>
                    <a:pt x="1190118" y="405638"/>
                  </a:cubicBezTo>
                  <a:cubicBezTo>
                    <a:pt x="1065531" y="360807"/>
                    <a:pt x="981457" y="508381"/>
                    <a:pt x="744602" y="355727"/>
                  </a:cubicBezTo>
                  <a:cubicBezTo>
                    <a:pt x="669037" y="352171"/>
                    <a:pt x="718186" y="292100"/>
                    <a:pt x="497333" y="289306"/>
                  </a:cubicBezTo>
                  <a:cubicBezTo>
                    <a:pt x="398018" y="252857"/>
                    <a:pt x="356108" y="231775"/>
                    <a:pt x="290703" y="226441"/>
                  </a:cubicBezTo>
                  <a:cubicBezTo>
                    <a:pt x="290703" y="226568"/>
                    <a:pt x="290703" y="226568"/>
                    <a:pt x="290703" y="226695"/>
                  </a:cubicBezTo>
                  <a:cubicBezTo>
                    <a:pt x="290576" y="226949"/>
                    <a:pt x="290576" y="226695"/>
                    <a:pt x="290449" y="226314"/>
                  </a:cubicBezTo>
                  <a:cubicBezTo>
                    <a:pt x="265938" y="224409"/>
                    <a:pt x="238379" y="224536"/>
                    <a:pt x="203073" y="226949"/>
                  </a:cubicBezTo>
                  <a:cubicBezTo>
                    <a:pt x="0" y="0"/>
                    <a:pt x="169164" y="2421509"/>
                    <a:pt x="162941" y="2601976"/>
                  </a:cubicBezTo>
                  <a:cubicBezTo>
                    <a:pt x="538099" y="2582799"/>
                    <a:pt x="6508623" y="2641092"/>
                    <a:pt x="6449568" y="2580767"/>
                  </a:cubicBezTo>
                  <a:close/>
                  <a:moveTo>
                    <a:pt x="593598" y="304546"/>
                  </a:moveTo>
                  <a:cubicBezTo>
                    <a:pt x="592836" y="304673"/>
                    <a:pt x="592963" y="298831"/>
                    <a:pt x="593598" y="304546"/>
                  </a:cubicBezTo>
                  <a:lnTo>
                    <a:pt x="593598" y="304546"/>
                  </a:lnTo>
                  <a:close/>
                </a:path>
              </a:pathLst>
            </a:custGeom>
            <a:blipFill>
              <a:blip r:embed="rId4" cstate="screen">
                <a:extLst>
                  <a:ext uri="{28A0092B-C50C-407E-A947-70E740481C1C}">
                    <a14:useLocalDpi xmlns:a14="http://schemas.microsoft.com/office/drawing/2010/main"/>
                  </a:ext>
                </a:extLst>
              </a:blip>
              <a:stretch>
                <a:fillRect/>
              </a:stretch>
            </a:blipFill>
          </p:spPr>
        </p:sp>
      </p:grpSp>
      <p:sp>
        <p:nvSpPr>
          <p:cNvPr id="17" name="Freeform 17"/>
          <p:cNvSpPr/>
          <p:nvPr/>
        </p:nvSpPr>
        <p:spPr>
          <a:xfrm>
            <a:off x="16533352" y="374177"/>
            <a:ext cx="1141700" cy="1141700"/>
          </a:xfrm>
          <a:custGeom>
            <a:avLst/>
            <a:gdLst/>
            <a:ahLst/>
            <a:cxnLst/>
            <a:rect l="l" t="t" r="r" b="b"/>
            <a:pathLst>
              <a:path w="1141700" h="1141700">
                <a:moveTo>
                  <a:pt x="0" y="0"/>
                </a:moveTo>
                <a:lnTo>
                  <a:pt x="1141700" y="0"/>
                </a:lnTo>
                <a:lnTo>
                  <a:pt x="1141700" y="1141701"/>
                </a:lnTo>
                <a:lnTo>
                  <a:pt x="0" y="1141701"/>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
        <p:nvSpPr>
          <p:cNvPr id="18" name="Freeform 18"/>
          <p:cNvSpPr/>
          <p:nvPr/>
        </p:nvSpPr>
        <p:spPr>
          <a:xfrm>
            <a:off x="3072859" y="2905596"/>
            <a:ext cx="663574" cy="728202"/>
          </a:xfrm>
          <a:custGeom>
            <a:avLst/>
            <a:gdLst/>
            <a:ahLst/>
            <a:cxnLst/>
            <a:rect l="l" t="t" r="r" b="b"/>
            <a:pathLst>
              <a:path w="663574" h="728202">
                <a:moveTo>
                  <a:pt x="0" y="0"/>
                </a:moveTo>
                <a:lnTo>
                  <a:pt x="663574" y="0"/>
                </a:lnTo>
                <a:lnTo>
                  <a:pt x="663574" y="728202"/>
                </a:lnTo>
                <a:lnTo>
                  <a:pt x="0" y="728202"/>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grpSp>
        <p:nvGrpSpPr>
          <p:cNvPr id="19" name="Group 19"/>
          <p:cNvGrpSpPr/>
          <p:nvPr/>
        </p:nvGrpSpPr>
        <p:grpSpPr>
          <a:xfrm>
            <a:off x="12210218" y="3518522"/>
            <a:ext cx="5309297" cy="2874123"/>
            <a:chOff x="0" y="0"/>
            <a:chExt cx="1977112" cy="1070285"/>
          </a:xfrm>
        </p:grpSpPr>
        <p:sp>
          <p:nvSpPr>
            <p:cNvPr id="20" name="Freeform 20"/>
            <p:cNvSpPr/>
            <p:nvPr/>
          </p:nvSpPr>
          <p:spPr>
            <a:xfrm>
              <a:off x="0" y="0"/>
              <a:ext cx="1977112" cy="1070285"/>
            </a:xfrm>
            <a:custGeom>
              <a:avLst/>
              <a:gdLst/>
              <a:ahLst/>
              <a:cxnLst/>
              <a:rect l="l" t="t" r="r" b="b"/>
              <a:pathLst>
                <a:path w="1977112" h="1070285">
                  <a:moveTo>
                    <a:pt x="74367" y="0"/>
                  </a:moveTo>
                  <a:lnTo>
                    <a:pt x="1902745" y="0"/>
                  </a:lnTo>
                  <a:cubicBezTo>
                    <a:pt x="1943817" y="0"/>
                    <a:pt x="1977112" y="33295"/>
                    <a:pt x="1977112" y="74367"/>
                  </a:cubicBezTo>
                  <a:lnTo>
                    <a:pt x="1977112" y="995918"/>
                  </a:lnTo>
                  <a:cubicBezTo>
                    <a:pt x="1977112" y="1015642"/>
                    <a:pt x="1969277" y="1034557"/>
                    <a:pt x="1955331" y="1048504"/>
                  </a:cubicBezTo>
                  <a:cubicBezTo>
                    <a:pt x="1941384" y="1062450"/>
                    <a:pt x="1922469" y="1070285"/>
                    <a:pt x="1902745" y="1070285"/>
                  </a:cubicBezTo>
                  <a:lnTo>
                    <a:pt x="74367" y="1070285"/>
                  </a:lnTo>
                  <a:cubicBezTo>
                    <a:pt x="54644" y="1070285"/>
                    <a:pt x="35728" y="1062450"/>
                    <a:pt x="21782" y="1048504"/>
                  </a:cubicBezTo>
                  <a:cubicBezTo>
                    <a:pt x="7835" y="1034557"/>
                    <a:pt x="0" y="1015642"/>
                    <a:pt x="0" y="995918"/>
                  </a:cubicBezTo>
                  <a:lnTo>
                    <a:pt x="0" y="74367"/>
                  </a:lnTo>
                  <a:cubicBezTo>
                    <a:pt x="0" y="54644"/>
                    <a:pt x="7835" y="35728"/>
                    <a:pt x="21782" y="21782"/>
                  </a:cubicBezTo>
                  <a:cubicBezTo>
                    <a:pt x="35728" y="7835"/>
                    <a:pt x="54644" y="0"/>
                    <a:pt x="74367" y="0"/>
                  </a:cubicBezTo>
                  <a:close/>
                </a:path>
              </a:pathLst>
            </a:custGeom>
            <a:solidFill>
              <a:srgbClr val="571300">
                <a:alpha val="6667"/>
              </a:srgbClr>
            </a:solidFill>
          </p:spPr>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4171703" y="2571495"/>
            <a:ext cx="1386328" cy="1386328"/>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61300"/>
            </a:solidFill>
          </p:spPr>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14479512" y="2778317"/>
            <a:ext cx="770709" cy="801778"/>
          </a:xfrm>
          <a:custGeom>
            <a:avLst/>
            <a:gdLst/>
            <a:ahLst/>
            <a:cxnLst/>
            <a:rect l="l" t="t" r="r" b="b"/>
            <a:pathLst>
              <a:path w="770709" h="801778">
                <a:moveTo>
                  <a:pt x="0" y="0"/>
                </a:moveTo>
                <a:lnTo>
                  <a:pt x="770710" y="0"/>
                </a:lnTo>
                <a:lnTo>
                  <a:pt x="770710" y="801778"/>
                </a:lnTo>
                <a:lnTo>
                  <a:pt x="0" y="801778"/>
                </a:lnTo>
                <a:lnTo>
                  <a:pt x="0" y="0"/>
                </a:lnTo>
                <a:close/>
              </a:path>
            </a:pathLst>
          </a:cu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sp>
        <p:nvSpPr>
          <p:cNvPr id="26" name="Freeform 26"/>
          <p:cNvSpPr/>
          <p:nvPr/>
        </p:nvSpPr>
        <p:spPr>
          <a:xfrm>
            <a:off x="8815597" y="2859262"/>
            <a:ext cx="623766" cy="784611"/>
          </a:xfrm>
          <a:custGeom>
            <a:avLst/>
            <a:gdLst/>
            <a:ahLst/>
            <a:cxnLst/>
            <a:rect l="l" t="t" r="r" b="b"/>
            <a:pathLst>
              <a:path w="623766" h="784611">
                <a:moveTo>
                  <a:pt x="0" y="0"/>
                </a:moveTo>
                <a:lnTo>
                  <a:pt x="623766" y="0"/>
                </a:lnTo>
                <a:lnTo>
                  <a:pt x="623766" y="784612"/>
                </a:lnTo>
                <a:lnTo>
                  <a:pt x="0" y="7846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7" name="TextBox 27"/>
          <p:cNvSpPr txBox="1"/>
          <p:nvPr/>
        </p:nvSpPr>
        <p:spPr>
          <a:xfrm>
            <a:off x="806990" y="595777"/>
            <a:ext cx="5916681" cy="679450"/>
          </a:xfrm>
          <a:prstGeom prst="rect">
            <a:avLst/>
          </a:prstGeom>
        </p:spPr>
        <p:txBody>
          <a:bodyPr lIns="0" tIns="0" rIns="0" bIns="0" rtlCol="0" anchor="t">
            <a:spAutoFit/>
          </a:bodyPr>
          <a:lstStyle/>
          <a:p>
            <a:pPr>
              <a:lnSpc>
                <a:spcPts val="5599"/>
              </a:lnSpc>
            </a:pPr>
            <a:r>
              <a:rPr lang="en-US" sz="3999">
                <a:solidFill>
                  <a:srgbClr val="571200"/>
                </a:solidFill>
                <a:latin typeface="Inter 1 Bold"/>
              </a:rPr>
              <a:t>OUR GOALS</a:t>
            </a:r>
          </a:p>
        </p:txBody>
      </p:sp>
      <p:sp>
        <p:nvSpPr>
          <p:cNvPr id="28" name="TextBox 28"/>
          <p:cNvSpPr txBox="1"/>
          <p:nvPr/>
        </p:nvSpPr>
        <p:spPr>
          <a:xfrm>
            <a:off x="1182062" y="4160469"/>
            <a:ext cx="4445167" cy="1878264"/>
          </a:xfrm>
          <a:prstGeom prst="rect">
            <a:avLst/>
          </a:prstGeom>
        </p:spPr>
        <p:txBody>
          <a:bodyPr lIns="0" tIns="0" rIns="0" bIns="0" rtlCol="0" anchor="t">
            <a:spAutoFit/>
          </a:bodyPr>
          <a:lstStyle/>
          <a:p>
            <a:pPr algn="ctr">
              <a:lnSpc>
                <a:spcPts val="2514"/>
              </a:lnSpc>
            </a:pPr>
            <a:r>
              <a:rPr lang="en-US" sz="1796">
                <a:solidFill>
                  <a:srgbClr val="000000"/>
                </a:solidFill>
                <a:latin typeface="Inter 1"/>
              </a:rPr>
              <a:t>SOLO will </a:t>
            </a:r>
            <a:r>
              <a:rPr lang="en-US" sz="1796">
                <a:solidFill>
                  <a:srgbClr val="000000"/>
                </a:solidFill>
                <a:latin typeface="Inter 1 Bold"/>
              </a:rPr>
              <a:t>identify current knowledge gaps</a:t>
            </a:r>
            <a:r>
              <a:rPr lang="en-US" sz="1796">
                <a:solidFill>
                  <a:srgbClr val="000000"/>
                </a:solidFill>
                <a:latin typeface="Inter 1"/>
              </a:rPr>
              <a:t>, </a:t>
            </a:r>
            <a:r>
              <a:rPr lang="en-US" sz="1796">
                <a:solidFill>
                  <a:srgbClr val="000000"/>
                </a:solidFill>
                <a:latin typeface="Inter 1 Bold"/>
              </a:rPr>
              <a:t>drivers</a:t>
            </a:r>
            <a:r>
              <a:rPr lang="en-US" sz="1796">
                <a:solidFill>
                  <a:srgbClr val="000000"/>
                </a:solidFill>
                <a:latin typeface="Inter 1"/>
              </a:rPr>
              <a:t>, </a:t>
            </a:r>
            <a:r>
              <a:rPr lang="en-US" sz="1796">
                <a:solidFill>
                  <a:srgbClr val="000000"/>
                </a:solidFill>
                <a:latin typeface="Inter 1 Bold"/>
              </a:rPr>
              <a:t>bottlenecks</a:t>
            </a:r>
            <a:r>
              <a:rPr lang="en-US" sz="1796">
                <a:solidFill>
                  <a:srgbClr val="000000"/>
                </a:solidFill>
                <a:latin typeface="Inter 1"/>
              </a:rPr>
              <a:t>, and </a:t>
            </a:r>
            <a:r>
              <a:rPr lang="en-US" sz="1796">
                <a:solidFill>
                  <a:srgbClr val="000000"/>
                </a:solidFill>
                <a:latin typeface="Inter 1 Bold"/>
              </a:rPr>
              <a:t>novel research </a:t>
            </a:r>
            <a:r>
              <a:rPr lang="en-US" sz="1796">
                <a:solidFill>
                  <a:srgbClr val="000000"/>
                </a:solidFill>
                <a:latin typeface="Inter 1"/>
              </a:rPr>
              <a:t>and innovation approaches to be considered in the </a:t>
            </a:r>
            <a:r>
              <a:rPr lang="en-US" sz="1796">
                <a:solidFill>
                  <a:srgbClr val="000000"/>
                </a:solidFill>
                <a:latin typeface="Inter 1 Bold"/>
              </a:rPr>
              <a:t>European Soil Mission</a:t>
            </a:r>
            <a:r>
              <a:rPr lang="en-US" sz="1796">
                <a:solidFill>
                  <a:srgbClr val="000000"/>
                </a:solidFill>
                <a:latin typeface="Inter 1"/>
              </a:rPr>
              <a:t> research and innovation roadmap. </a:t>
            </a:r>
          </a:p>
        </p:txBody>
      </p:sp>
      <p:sp>
        <p:nvSpPr>
          <p:cNvPr id="29" name="TextBox 29"/>
          <p:cNvSpPr txBox="1"/>
          <p:nvPr/>
        </p:nvSpPr>
        <p:spPr>
          <a:xfrm>
            <a:off x="6907597" y="4219545"/>
            <a:ext cx="4439766" cy="1249424"/>
          </a:xfrm>
          <a:prstGeom prst="rect">
            <a:avLst/>
          </a:prstGeom>
        </p:spPr>
        <p:txBody>
          <a:bodyPr lIns="0" tIns="0" rIns="0" bIns="0" rtlCol="0" anchor="t">
            <a:spAutoFit/>
          </a:bodyPr>
          <a:lstStyle/>
          <a:p>
            <a:pPr algn="ctr">
              <a:lnSpc>
                <a:spcPts val="2534"/>
              </a:lnSpc>
            </a:pPr>
            <a:r>
              <a:rPr lang="en-US" sz="1810">
                <a:solidFill>
                  <a:srgbClr val="000000"/>
                </a:solidFill>
                <a:latin typeface="Inter 1"/>
              </a:rPr>
              <a:t>SOLO will provide</a:t>
            </a:r>
            <a:r>
              <a:rPr lang="en-US" sz="1810">
                <a:solidFill>
                  <a:srgbClr val="000000"/>
                </a:solidFill>
                <a:latin typeface="Inter 1 Bold"/>
              </a:rPr>
              <a:t> contextualised solutions</a:t>
            </a:r>
            <a:r>
              <a:rPr lang="en-US" sz="1810">
                <a:solidFill>
                  <a:srgbClr val="000000"/>
                </a:solidFill>
                <a:latin typeface="Inter 1"/>
              </a:rPr>
              <a:t>, acknowledging that soil needs are </a:t>
            </a:r>
            <a:r>
              <a:rPr lang="en-US" sz="1810">
                <a:solidFill>
                  <a:srgbClr val="000000"/>
                </a:solidFill>
                <a:latin typeface="Inter 1 Bold"/>
              </a:rPr>
              <a:t>stakeholder and location specific. </a:t>
            </a:r>
          </a:p>
        </p:txBody>
      </p:sp>
      <p:sp>
        <p:nvSpPr>
          <p:cNvPr id="30" name="TextBox 30"/>
          <p:cNvSpPr txBox="1"/>
          <p:nvPr/>
        </p:nvSpPr>
        <p:spPr>
          <a:xfrm>
            <a:off x="12381576" y="4160469"/>
            <a:ext cx="4966582" cy="1877912"/>
          </a:xfrm>
          <a:prstGeom prst="rect">
            <a:avLst/>
          </a:prstGeom>
        </p:spPr>
        <p:txBody>
          <a:bodyPr lIns="0" tIns="0" rIns="0" bIns="0" rtlCol="0" anchor="t">
            <a:spAutoFit/>
          </a:bodyPr>
          <a:lstStyle/>
          <a:p>
            <a:pPr algn="ctr">
              <a:lnSpc>
                <a:spcPts val="2534"/>
              </a:lnSpc>
            </a:pPr>
            <a:r>
              <a:rPr lang="en-US" sz="1810">
                <a:solidFill>
                  <a:srgbClr val="000000"/>
                </a:solidFill>
                <a:latin typeface="Inter 1"/>
              </a:rPr>
              <a:t>The project aims to create a </a:t>
            </a:r>
            <a:r>
              <a:rPr lang="en-US" sz="1810">
                <a:solidFill>
                  <a:srgbClr val="000000"/>
                </a:solidFill>
                <a:latin typeface="Inter 1 Bold"/>
              </a:rPr>
              <a:t>knowledge hub for soil health </a:t>
            </a:r>
            <a:r>
              <a:rPr lang="en-US" sz="1810">
                <a:solidFill>
                  <a:srgbClr val="000000"/>
                </a:solidFill>
                <a:latin typeface="Inter 1"/>
              </a:rPr>
              <a:t>research and innovation that will last beyond the project's lifespan by establishing </a:t>
            </a:r>
            <a:r>
              <a:rPr lang="en-US" sz="1810">
                <a:solidFill>
                  <a:srgbClr val="000000"/>
                </a:solidFill>
                <a:latin typeface="Inter 1 Bold"/>
              </a:rPr>
              <a:t>strategic partnerships </a:t>
            </a:r>
            <a:r>
              <a:rPr lang="en-US" sz="1810">
                <a:solidFill>
                  <a:srgbClr val="000000"/>
                </a:solidFill>
                <a:latin typeface="Inter 1"/>
              </a:rPr>
              <a:t>and by implementing a </a:t>
            </a:r>
            <a:r>
              <a:rPr lang="en-US" sz="1810">
                <a:solidFill>
                  <a:srgbClr val="000000"/>
                </a:solidFill>
                <a:latin typeface="Inter 1 Bold"/>
              </a:rPr>
              <a:t>participatory and transparent process</a:t>
            </a:r>
            <a:r>
              <a:rPr lang="en-US" sz="1810">
                <a:solidFill>
                  <a:srgbClr val="000000"/>
                </a:solidFill>
                <a:latin typeface="Inter 1"/>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55770" y="165092"/>
            <a:ext cx="4471837" cy="1950839"/>
          </a:xfrm>
          <a:custGeom>
            <a:avLst/>
            <a:gdLst/>
            <a:ahLst/>
            <a:cxnLst/>
            <a:rect l="l" t="t" r="r" b="b"/>
            <a:pathLst>
              <a:path w="4471837" h="1950839">
                <a:moveTo>
                  <a:pt x="0" y="0"/>
                </a:moveTo>
                <a:lnTo>
                  <a:pt x="4471837" y="0"/>
                </a:lnTo>
                <a:lnTo>
                  <a:pt x="4471837" y="1950839"/>
                </a:lnTo>
                <a:lnTo>
                  <a:pt x="0" y="195083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2430941" y="3841562"/>
            <a:ext cx="2845649" cy="2956519"/>
          </a:xfrm>
          <a:custGeom>
            <a:avLst/>
            <a:gdLst/>
            <a:ahLst/>
            <a:cxnLst/>
            <a:rect l="l" t="t" r="r" b="b"/>
            <a:pathLst>
              <a:path w="2845649" h="2956519">
                <a:moveTo>
                  <a:pt x="0" y="0"/>
                </a:moveTo>
                <a:lnTo>
                  <a:pt x="2845649" y="0"/>
                </a:lnTo>
                <a:lnTo>
                  <a:pt x="2845649" y="2956519"/>
                </a:lnTo>
                <a:lnTo>
                  <a:pt x="0" y="29565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485222" y="5246265"/>
            <a:ext cx="1203350" cy="358817"/>
          </a:xfrm>
          <a:custGeom>
            <a:avLst/>
            <a:gdLst/>
            <a:ahLst/>
            <a:cxnLst/>
            <a:rect l="l" t="t" r="r" b="b"/>
            <a:pathLst>
              <a:path w="1203350" h="358817">
                <a:moveTo>
                  <a:pt x="0" y="0"/>
                </a:moveTo>
                <a:lnTo>
                  <a:pt x="1203350" y="0"/>
                </a:lnTo>
                <a:lnTo>
                  <a:pt x="1203350" y="358817"/>
                </a:lnTo>
                <a:lnTo>
                  <a:pt x="0" y="358817"/>
                </a:lnTo>
                <a:lnTo>
                  <a:pt x="0" y="0"/>
                </a:lnTo>
                <a:close/>
              </a:path>
            </a:pathLst>
          </a:custGeom>
          <a:blipFill>
            <a:blip r:embed="rId6" cstate="screen">
              <a:alphaModFix amt="51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
        <p:nvSpPr>
          <p:cNvPr id="5" name="Freeform 5"/>
          <p:cNvSpPr/>
          <p:nvPr/>
        </p:nvSpPr>
        <p:spPr>
          <a:xfrm>
            <a:off x="8337771" y="5246265"/>
            <a:ext cx="1203350" cy="358817"/>
          </a:xfrm>
          <a:custGeom>
            <a:avLst/>
            <a:gdLst/>
            <a:ahLst/>
            <a:cxnLst/>
            <a:rect l="l" t="t" r="r" b="b"/>
            <a:pathLst>
              <a:path w="1203350" h="358817">
                <a:moveTo>
                  <a:pt x="0" y="0"/>
                </a:moveTo>
                <a:lnTo>
                  <a:pt x="1203349" y="0"/>
                </a:lnTo>
                <a:lnTo>
                  <a:pt x="1203349" y="358817"/>
                </a:lnTo>
                <a:lnTo>
                  <a:pt x="0" y="358817"/>
                </a:lnTo>
                <a:lnTo>
                  <a:pt x="0" y="0"/>
                </a:lnTo>
                <a:close/>
              </a:path>
            </a:pathLst>
          </a:custGeom>
          <a:blipFill>
            <a:blip r:embed="rId6" cstate="screen">
              <a:alphaModFix amt="51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
        <p:nvSpPr>
          <p:cNvPr id="6" name="Freeform 6"/>
          <p:cNvSpPr/>
          <p:nvPr/>
        </p:nvSpPr>
        <p:spPr>
          <a:xfrm>
            <a:off x="12254125" y="5246265"/>
            <a:ext cx="1203350" cy="358817"/>
          </a:xfrm>
          <a:custGeom>
            <a:avLst/>
            <a:gdLst/>
            <a:ahLst/>
            <a:cxnLst/>
            <a:rect l="l" t="t" r="r" b="b"/>
            <a:pathLst>
              <a:path w="1203350" h="358817">
                <a:moveTo>
                  <a:pt x="0" y="0"/>
                </a:moveTo>
                <a:lnTo>
                  <a:pt x="1203350" y="0"/>
                </a:lnTo>
                <a:lnTo>
                  <a:pt x="1203350" y="358817"/>
                </a:lnTo>
                <a:lnTo>
                  <a:pt x="0" y="358817"/>
                </a:lnTo>
                <a:lnTo>
                  <a:pt x="0" y="0"/>
                </a:lnTo>
                <a:close/>
              </a:path>
            </a:pathLst>
          </a:custGeom>
          <a:blipFill>
            <a:blip r:embed="rId6" cstate="screen">
              <a:alphaModFix amt="51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2727366" y="4234081"/>
            <a:ext cx="2252800" cy="2171482"/>
            <a:chOff x="0" y="0"/>
            <a:chExt cx="3003733" cy="2895310"/>
          </a:xfrm>
        </p:grpSpPr>
        <p:grpSp>
          <p:nvGrpSpPr>
            <p:cNvPr id="8" name="Group 8"/>
            <p:cNvGrpSpPr/>
            <p:nvPr/>
          </p:nvGrpSpPr>
          <p:grpSpPr>
            <a:xfrm>
              <a:off x="452190" y="343873"/>
              <a:ext cx="2219611" cy="2219611"/>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alpha val="13725"/>
                </a:srgbClr>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984839" y="1622698"/>
              <a:ext cx="345498" cy="345498"/>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429271" y="1530575"/>
              <a:ext cx="345498" cy="345498"/>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905342" y="1185077"/>
              <a:ext cx="345498" cy="345498"/>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650837" y="1876073"/>
              <a:ext cx="345498" cy="345498"/>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440626" y="1141129"/>
              <a:ext cx="345498" cy="345498"/>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97029" y="876515"/>
              <a:ext cx="345498" cy="34549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785932" y="1486627"/>
              <a:ext cx="345498" cy="345498"/>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269778" y="1983754"/>
              <a:ext cx="345498" cy="345498"/>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533506" y="639839"/>
              <a:ext cx="345498" cy="345498"/>
              <a:chOff x="0" y="0"/>
              <a:chExt cx="812800" cy="812800"/>
            </a:xfrm>
          </p:grpSpPr>
          <p:sp>
            <p:nvSpPr>
              <p:cNvPr id="36" name="Freeform 3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7" name="TextBox 3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1879004" y="968380"/>
              <a:ext cx="345498" cy="345498"/>
              <a:chOff x="0" y="0"/>
              <a:chExt cx="812800" cy="812800"/>
            </a:xfrm>
          </p:grpSpPr>
          <p:sp>
            <p:nvSpPr>
              <p:cNvPr id="39" name="Freeform 3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40" name="TextBox 4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805672" y="2309892"/>
              <a:ext cx="174078" cy="174078"/>
              <a:chOff x="0" y="0"/>
              <a:chExt cx="812800" cy="812800"/>
            </a:xfrm>
          </p:grpSpPr>
          <p:sp>
            <p:nvSpPr>
              <p:cNvPr id="42" name="Freeform 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43" name="TextBox 4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a:off x="921787" y="2483970"/>
              <a:ext cx="174078" cy="174078"/>
              <a:chOff x="0" y="0"/>
              <a:chExt cx="812800" cy="812800"/>
            </a:xfrm>
          </p:grpSpPr>
          <p:sp>
            <p:nvSpPr>
              <p:cNvPr id="45" name="Freeform 4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46" name="TextBox 4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7" name="Group 47"/>
            <p:cNvGrpSpPr/>
            <p:nvPr/>
          </p:nvGrpSpPr>
          <p:grpSpPr>
            <a:xfrm>
              <a:off x="718633" y="2476445"/>
              <a:ext cx="174078" cy="174078"/>
              <a:chOff x="0" y="0"/>
              <a:chExt cx="812800" cy="812800"/>
            </a:xfrm>
          </p:grpSpPr>
          <p:sp>
            <p:nvSpPr>
              <p:cNvPr id="48" name="Freeform 4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49" name="TextBox 4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1123341" y="2396931"/>
              <a:ext cx="174078" cy="174078"/>
              <a:chOff x="0" y="0"/>
              <a:chExt cx="812800" cy="812800"/>
            </a:xfrm>
          </p:grpSpPr>
          <p:sp>
            <p:nvSpPr>
              <p:cNvPr id="51" name="Freeform 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2" name="TextBox 5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03846" y="2563484"/>
              <a:ext cx="174078" cy="174078"/>
              <a:chOff x="0" y="0"/>
              <a:chExt cx="812800" cy="812800"/>
            </a:xfrm>
          </p:grpSpPr>
          <p:sp>
            <p:nvSpPr>
              <p:cNvPr id="54" name="Freeform 5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5" name="TextBox 5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095865" y="2613539"/>
              <a:ext cx="174078" cy="174078"/>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8" name="TextBox 5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9" name="Group 59"/>
            <p:cNvGrpSpPr/>
            <p:nvPr/>
          </p:nvGrpSpPr>
          <p:grpSpPr>
            <a:xfrm>
              <a:off x="590032" y="2282727"/>
              <a:ext cx="174078" cy="174078"/>
              <a:chOff x="0" y="0"/>
              <a:chExt cx="812800" cy="812800"/>
            </a:xfrm>
          </p:grpSpPr>
          <p:sp>
            <p:nvSpPr>
              <p:cNvPr id="60" name="Freeform 6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1" name="TextBox 6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2" name="Group 62"/>
            <p:cNvGrpSpPr/>
            <p:nvPr/>
          </p:nvGrpSpPr>
          <p:grpSpPr>
            <a:xfrm rot="3122133">
              <a:off x="380828" y="1708408"/>
              <a:ext cx="174078" cy="174078"/>
              <a:chOff x="0" y="0"/>
              <a:chExt cx="812800" cy="812800"/>
            </a:xfrm>
          </p:grpSpPr>
          <p:sp>
            <p:nvSpPr>
              <p:cNvPr id="63" name="Freeform 6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4" name="TextBox 6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rot="3122133">
              <a:off x="228961" y="1847378"/>
              <a:ext cx="174078" cy="174078"/>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7" name="TextBox 6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8" name="Group 68"/>
            <p:cNvGrpSpPr/>
            <p:nvPr/>
          </p:nvGrpSpPr>
          <p:grpSpPr>
            <a:xfrm rot="3122133">
              <a:off x="177243" y="1604664"/>
              <a:ext cx="174078" cy="174078"/>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0" name="TextBox 7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1" name="Group 71"/>
            <p:cNvGrpSpPr/>
            <p:nvPr/>
          </p:nvGrpSpPr>
          <p:grpSpPr>
            <a:xfrm rot="3122133">
              <a:off x="421573" y="1952738"/>
              <a:ext cx="174078" cy="174078"/>
              <a:chOff x="0" y="0"/>
              <a:chExt cx="812800" cy="812800"/>
            </a:xfrm>
          </p:grpSpPr>
          <p:sp>
            <p:nvSpPr>
              <p:cNvPr id="72" name="Freeform 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3" name="TextBox 7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4" name="Group 74"/>
            <p:cNvGrpSpPr/>
            <p:nvPr/>
          </p:nvGrpSpPr>
          <p:grpSpPr>
            <a:xfrm rot="3122133">
              <a:off x="401306" y="2197505"/>
              <a:ext cx="174078" cy="174078"/>
              <a:chOff x="0" y="0"/>
              <a:chExt cx="812800" cy="812800"/>
            </a:xfrm>
          </p:grpSpPr>
          <p:sp>
            <p:nvSpPr>
              <p:cNvPr id="75" name="Freeform 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6" name="TextBox 7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7" name="Group 77"/>
            <p:cNvGrpSpPr/>
            <p:nvPr/>
          </p:nvGrpSpPr>
          <p:grpSpPr>
            <a:xfrm rot="3122133">
              <a:off x="233898" y="2064328"/>
              <a:ext cx="174078" cy="174078"/>
              <a:chOff x="0" y="0"/>
              <a:chExt cx="812800" cy="812800"/>
            </a:xfrm>
          </p:grpSpPr>
          <p:sp>
            <p:nvSpPr>
              <p:cNvPr id="78" name="Freeform 7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9" name="TextBox 7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0" name="Group 80"/>
            <p:cNvGrpSpPr/>
            <p:nvPr/>
          </p:nvGrpSpPr>
          <p:grpSpPr>
            <a:xfrm rot="3122133">
              <a:off x="35126" y="1771806"/>
              <a:ext cx="174078" cy="174078"/>
              <a:chOff x="0" y="0"/>
              <a:chExt cx="812800" cy="812800"/>
            </a:xfrm>
          </p:grpSpPr>
          <p:sp>
            <p:nvSpPr>
              <p:cNvPr id="81" name="Freeform 8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2" name="TextBox 8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3" name="Group 83"/>
            <p:cNvGrpSpPr/>
            <p:nvPr/>
          </p:nvGrpSpPr>
          <p:grpSpPr>
            <a:xfrm>
              <a:off x="590032" y="2081801"/>
              <a:ext cx="174078" cy="174078"/>
              <a:chOff x="0" y="0"/>
              <a:chExt cx="812800" cy="812800"/>
            </a:xfrm>
          </p:grpSpPr>
          <p:sp>
            <p:nvSpPr>
              <p:cNvPr id="84" name="Freeform 8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5" name="TextBox 8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6" name="Group 86"/>
            <p:cNvGrpSpPr/>
            <p:nvPr/>
          </p:nvGrpSpPr>
          <p:grpSpPr>
            <a:xfrm rot="3579761">
              <a:off x="278244" y="1364699"/>
              <a:ext cx="174078" cy="174078"/>
              <a:chOff x="0" y="0"/>
              <a:chExt cx="812800" cy="812800"/>
            </a:xfrm>
          </p:grpSpPr>
          <p:sp>
            <p:nvSpPr>
              <p:cNvPr id="87" name="Freeform 8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8" name="TextBox 8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9" name="Group 89"/>
            <p:cNvGrpSpPr/>
            <p:nvPr/>
          </p:nvGrpSpPr>
          <p:grpSpPr>
            <a:xfrm rot="3579761">
              <a:off x="90535" y="1373703"/>
              <a:ext cx="174078" cy="174078"/>
              <a:chOff x="0" y="0"/>
              <a:chExt cx="812800" cy="812800"/>
            </a:xfrm>
          </p:grpSpPr>
          <p:sp>
            <p:nvSpPr>
              <p:cNvPr id="90" name="Freeform 9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1" name="TextBox 9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2" name="Group 92"/>
            <p:cNvGrpSpPr/>
            <p:nvPr/>
          </p:nvGrpSpPr>
          <p:grpSpPr>
            <a:xfrm rot="3579761">
              <a:off x="192772" y="1164867"/>
              <a:ext cx="174078" cy="174078"/>
              <a:chOff x="0" y="0"/>
              <a:chExt cx="812800" cy="812800"/>
            </a:xfrm>
          </p:grpSpPr>
          <p:sp>
            <p:nvSpPr>
              <p:cNvPr id="93" name="Freeform 9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4" name="TextBox 9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5" name="Group 95"/>
            <p:cNvGrpSpPr/>
            <p:nvPr/>
          </p:nvGrpSpPr>
          <p:grpSpPr>
            <a:xfrm rot="6701894">
              <a:off x="551997" y="665852"/>
              <a:ext cx="174078" cy="174078"/>
              <a:chOff x="0" y="0"/>
              <a:chExt cx="812800" cy="812800"/>
            </a:xfrm>
          </p:grpSpPr>
          <p:sp>
            <p:nvSpPr>
              <p:cNvPr id="96" name="Freeform 9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7" name="TextBox 9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8" name="Group 98"/>
            <p:cNvGrpSpPr/>
            <p:nvPr/>
          </p:nvGrpSpPr>
          <p:grpSpPr>
            <a:xfrm rot="6701894">
              <a:off x="355351" y="604973"/>
              <a:ext cx="174078" cy="174078"/>
              <a:chOff x="0" y="0"/>
              <a:chExt cx="812800" cy="812800"/>
            </a:xfrm>
          </p:grpSpPr>
          <p:sp>
            <p:nvSpPr>
              <p:cNvPr id="99" name="Freeform 9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0" name="TextBox 10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1" name="Group 101"/>
            <p:cNvGrpSpPr/>
            <p:nvPr/>
          </p:nvGrpSpPr>
          <p:grpSpPr>
            <a:xfrm rot="6701894">
              <a:off x="538707" y="437744"/>
              <a:ext cx="174078" cy="174078"/>
              <a:chOff x="0" y="0"/>
              <a:chExt cx="812800" cy="812800"/>
            </a:xfrm>
          </p:grpSpPr>
          <p:sp>
            <p:nvSpPr>
              <p:cNvPr id="102" name="Freeform 10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3" name="TextBox 10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4" name="Group 104"/>
            <p:cNvGrpSpPr/>
            <p:nvPr/>
          </p:nvGrpSpPr>
          <p:grpSpPr>
            <a:xfrm rot="6701894">
              <a:off x="392487" y="852802"/>
              <a:ext cx="174078" cy="174078"/>
              <a:chOff x="0" y="0"/>
              <a:chExt cx="812800" cy="812800"/>
            </a:xfrm>
          </p:grpSpPr>
          <p:sp>
            <p:nvSpPr>
              <p:cNvPr id="105" name="Freeform 10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6" name="TextBox 10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7" name="Group 107"/>
            <p:cNvGrpSpPr/>
            <p:nvPr/>
          </p:nvGrpSpPr>
          <p:grpSpPr>
            <a:xfrm rot="6701894">
              <a:off x="171000" y="958939"/>
              <a:ext cx="174078" cy="174078"/>
              <a:chOff x="0" y="0"/>
              <a:chExt cx="812800" cy="812800"/>
            </a:xfrm>
          </p:grpSpPr>
          <p:sp>
            <p:nvSpPr>
              <p:cNvPr id="108" name="Freeform 10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9" name="TextBox 10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0" name="Group 110"/>
            <p:cNvGrpSpPr/>
            <p:nvPr/>
          </p:nvGrpSpPr>
          <p:grpSpPr>
            <a:xfrm rot="6701894">
              <a:off x="201385" y="747188"/>
              <a:ext cx="174078" cy="174078"/>
              <a:chOff x="0" y="0"/>
              <a:chExt cx="812800" cy="812800"/>
            </a:xfrm>
          </p:grpSpPr>
          <p:sp>
            <p:nvSpPr>
              <p:cNvPr id="111" name="Freeform 1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2" name="TextBox 1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3" name="Group 113"/>
            <p:cNvGrpSpPr/>
            <p:nvPr/>
          </p:nvGrpSpPr>
          <p:grpSpPr>
            <a:xfrm rot="6701894">
              <a:off x="322670" y="399509"/>
              <a:ext cx="174078" cy="174078"/>
              <a:chOff x="0" y="0"/>
              <a:chExt cx="812800" cy="812800"/>
            </a:xfrm>
          </p:grpSpPr>
          <p:sp>
            <p:nvSpPr>
              <p:cNvPr id="114" name="Freeform 1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5" name="TextBox 1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6" name="Group 116"/>
            <p:cNvGrpSpPr/>
            <p:nvPr/>
          </p:nvGrpSpPr>
          <p:grpSpPr>
            <a:xfrm rot="3579761">
              <a:off x="366184" y="1063381"/>
              <a:ext cx="174078" cy="174078"/>
              <a:chOff x="0" y="0"/>
              <a:chExt cx="812800" cy="812800"/>
            </a:xfrm>
          </p:grpSpPr>
          <p:sp>
            <p:nvSpPr>
              <p:cNvPr id="117" name="Freeform 1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8" name="TextBox 1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9" name="Group 119"/>
            <p:cNvGrpSpPr/>
            <p:nvPr/>
          </p:nvGrpSpPr>
          <p:grpSpPr>
            <a:xfrm rot="8763607">
              <a:off x="2190110" y="2531725"/>
              <a:ext cx="174078" cy="174078"/>
              <a:chOff x="0" y="0"/>
              <a:chExt cx="812800" cy="812800"/>
            </a:xfrm>
          </p:grpSpPr>
          <p:sp>
            <p:nvSpPr>
              <p:cNvPr id="120" name="Freeform 1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1" name="TextBox 12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2" name="Group 122"/>
            <p:cNvGrpSpPr/>
            <p:nvPr/>
          </p:nvGrpSpPr>
          <p:grpSpPr>
            <a:xfrm rot="8763607">
              <a:off x="1787474" y="2450204"/>
              <a:ext cx="174078" cy="174078"/>
              <a:chOff x="0" y="0"/>
              <a:chExt cx="812800" cy="812800"/>
            </a:xfrm>
          </p:grpSpPr>
          <p:sp>
            <p:nvSpPr>
              <p:cNvPr id="123" name="Freeform 1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4" name="TextBox 12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5" name="Group 125"/>
            <p:cNvGrpSpPr/>
            <p:nvPr/>
          </p:nvGrpSpPr>
          <p:grpSpPr>
            <a:xfrm rot="8763607">
              <a:off x="2003339" y="2450204"/>
              <a:ext cx="174078" cy="174078"/>
              <a:chOff x="0" y="0"/>
              <a:chExt cx="812800" cy="812800"/>
            </a:xfrm>
          </p:grpSpPr>
          <p:sp>
            <p:nvSpPr>
              <p:cNvPr id="126" name="Freeform 1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7" name="TextBox 1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8" name="Group 128"/>
            <p:cNvGrpSpPr/>
            <p:nvPr/>
          </p:nvGrpSpPr>
          <p:grpSpPr>
            <a:xfrm rot="8763607">
              <a:off x="1717072" y="2652530"/>
              <a:ext cx="174078" cy="174078"/>
              <a:chOff x="0" y="0"/>
              <a:chExt cx="812800" cy="812800"/>
            </a:xfrm>
          </p:grpSpPr>
          <p:sp>
            <p:nvSpPr>
              <p:cNvPr id="129" name="Freeform 1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0" name="TextBox 13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1" name="Group 131"/>
            <p:cNvGrpSpPr/>
            <p:nvPr/>
          </p:nvGrpSpPr>
          <p:grpSpPr>
            <a:xfrm rot="8763607">
              <a:off x="1561966" y="2513610"/>
              <a:ext cx="174078" cy="174078"/>
              <a:chOff x="0" y="0"/>
              <a:chExt cx="812800" cy="812800"/>
            </a:xfrm>
          </p:grpSpPr>
          <p:sp>
            <p:nvSpPr>
              <p:cNvPr id="132" name="Freeform 1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3" name="TextBox 13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4" name="Group 134"/>
            <p:cNvGrpSpPr/>
            <p:nvPr/>
          </p:nvGrpSpPr>
          <p:grpSpPr>
            <a:xfrm rot="8763607">
              <a:off x="1475461" y="2687465"/>
              <a:ext cx="174078" cy="174078"/>
              <a:chOff x="0" y="0"/>
              <a:chExt cx="812800" cy="812800"/>
            </a:xfrm>
          </p:grpSpPr>
          <p:sp>
            <p:nvSpPr>
              <p:cNvPr id="135" name="Freeform 1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6" name="TextBox 13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7" name="Group 137"/>
            <p:cNvGrpSpPr/>
            <p:nvPr/>
          </p:nvGrpSpPr>
          <p:grpSpPr>
            <a:xfrm rot="8763607">
              <a:off x="2140723" y="2307298"/>
              <a:ext cx="174078" cy="174078"/>
              <a:chOff x="0" y="0"/>
              <a:chExt cx="812800" cy="812800"/>
            </a:xfrm>
          </p:grpSpPr>
          <p:sp>
            <p:nvSpPr>
              <p:cNvPr id="138" name="Freeform 13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9" name="TextBox 13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0" name="Group 140"/>
            <p:cNvGrpSpPr/>
            <p:nvPr/>
          </p:nvGrpSpPr>
          <p:grpSpPr>
            <a:xfrm rot="8763607">
              <a:off x="1949294" y="2634415"/>
              <a:ext cx="174078" cy="174078"/>
              <a:chOff x="0" y="0"/>
              <a:chExt cx="812800" cy="812800"/>
            </a:xfrm>
          </p:grpSpPr>
          <p:sp>
            <p:nvSpPr>
              <p:cNvPr id="141" name="Freeform 14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2" name="TextBox 14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3" name="Group 143"/>
            <p:cNvGrpSpPr/>
            <p:nvPr/>
          </p:nvGrpSpPr>
          <p:grpSpPr>
            <a:xfrm rot="-5400000">
              <a:off x="2470335" y="1962605"/>
              <a:ext cx="174078" cy="174078"/>
              <a:chOff x="0" y="0"/>
              <a:chExt cx="812800" cy="812800"/>
            </a:xfrm>
          </p:grpSpPr>
          <p:sp>
            <p:nvSpPr>
              <p:cNvPr id="144" name="Freeform 14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5" name="TextBox 14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6" name="Group 146"/>
            <p:cNvGrpSpPr/>
            <p:nvPr/>
          </p:nvGrpSpPr>
          <p:grpSpPr>
            <a:xfrm rot="-5400000">
              <a:off x="2644413" y="1846490"/>
              <a:ext cx="174078" cy="174078"/>
              <a:chOff x="0" y="0"/>
              <a:chExt cx="812800" cy="812800"/>
            </a:xfrm>
          </p:grpSpPr>
          <p:sp>
            <p:nvSpPr>
              <p:cNvPr id="147" name="Freeform 1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8" name="TextBox 14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9" name="Group 149"/>
            <p:cNvGrpSpPr/>
            <p:nvPr/>
          </p:nvGrpSpPr>
          <p:grpSpPr>
            <a:xfrm rot="-5400000">
              <a:off x="2636887" y="2049644"/>
              <a:ext cx="174078" cy="174078"/>
              <a:chOff x="0" y="0"/>
              <a:chExt cx="812800" cy="812800"/>
            </a:xfrm>
          </p:grpSpPr>
          <p:sp>
            <p:nvSpPr>
              <p:cNvPr id="150" name="Freeform 1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1" name="TextBox 15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2" name="Group 152"/>
            <p:cNvGrpSpPr/>
            <p:nvPr/>
          </p:nvGrpSpPr>
          <p:grpSpPr>
            <a:xfrm rot="-5400000">
              <a:off x="2829655" y="1706907"/>
              <a:ext cx="174078" cy="174078"/>
              <a:chOff x="0" y="0"/>
              <a:chExt cx="812800" cy="812800"/>
            </a:xfrm>
          </p:grpSpPr>
          <p:sp>
            <p:nvSpPr>
              <p:cNvPr id="153" name="Freeform 1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4" name="TextBox 15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5" name="Group 155"/>
            <p:cNvGrpSpPr/>
            <p:nvPr/>
          </p:nvGrpSpPr>
          <p:grpSpPr>
            <a:xfrm rot="-5400000">
              <a:off x="2617248" y="1644180"/>
              <a:ext cx="174078" cy="174078"/>
              <a:chOff x="0" y="0"/>
              <a:chExt cx="812800" cy="812800"/>
            </a:xfrm>
          </p:grpSpPr>
          <p:sp>
            <p:nvSpPr>
              <p:cNvPr id="156" name="Freeform 15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7" name="TextBox 15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8" name="Group 158"/>
            <p:cNvGrpSpPr/>
            <p:nvPr/>
          </p:nvGrpSpPr>
          <p:grpSpPr>
            <a:xfrm rot="-5400000">
              <a:off x="2443169" y="2178245"/>
              <a:ext cx="174078" cy="174078"/>
              <a:chOff x="0" y="0"/>
              <a:chExt cx="812800" cy="812800"/>
            </a:xfrm>
          </p:grpSpPr>
          <p:sp>
            <p:nvSpPr>
              <p:cNvPr id="159" name="Freeform 15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0" name="TextBox 16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1" name="Group 161"/>
            <p:cNvGrpSpPr/>
            <p:nvPr/>
          </p:nvGrpSpPr>
          <p:grpSpPr>
            <a:xfrm rot="-2277866">
              <a:off x="2357948" y="2366971"/>
              <a:ext cx="174078" cy="174078"/>
              <a:chOff x="0" y="0"/>
              <a:chExt cx="812800" cy="812800"/>
            </a:xfrm>
          </p:grpSpPr>
          <p:sp>
            <p:nvSpPr>
              <p:cNvPr id="162" name="Freeform 1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3" name="TextBox 16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4" name="Group 164"/>
            <p:cNvGrpSpPr/>
            <p:nvPr/>
          </p:nvGrpSpPr>
          <p:grpSpPr>
            <a:xfrm rot="3363607">
              <a:off x="2765219" y="1499063"/>
              <a:ext cx="174078" cy="174078"/>
              <a:chOff x="0" y="0"/>
              <a:chExt cx="812800" cy="812800"/>
            </a:xfrm>
          </p:grpSpPr>
          <p:sp>
            <p:nvSpPr>
              <p:cNvPr id="165" name="Freeform 1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6" name="TextBox 16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7" name="Group 167"/>
            <p:cNvGrpSpPr/>
            <p:nvPr/>
          </p:nvGrpSpPr>
          <p:grpSpPr>
            <a:xfrm rot="-5400000">
              <a:off x="2644413" y="2255879"/>
              <a:ext cx="174078" cy="174078"/>
              <a:chOff x="0" y="0"/>
              <a:chExt cx="812800" cy="812800"/>
            </a:xfrm>
          </p:grpSpPr>
          <p:sp>
            <p:nvSpPr>
              <p:cNvPr id="168" name="Freeform 1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9" name="TextBox 16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0" name="Group 170"/>
            <p:cNvGrpSpPr/>
            <p:nvPr/>
          </p:nvGrpSpPr>
          <p:grpSpPr>
            <a:xfrm rot="7366630">
              <a:off x="777498" y="404356"/>
              <a:ext cx="174078" cy="174078"/>
              <a:chOff x="0" y="0"/>
              <a:chExt cx="812800" cy="812800"/>
            </a:xfrm>
          </p:grpSpPr>
          <p:sp>
            <p:nvSpPr>
              <p:cNvPr id="171" name="Freeform 1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2" name="TextBox 17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3" name="Group 173"/>
            <p:cNvGrpSpPr/>
            <p:nvPr/>
          </p:nvGrpSpPr>
          <p:grpSpPr>
            <a:xfrm rot="7366630">
              <a:off x="684584" y="241008"/>
              <a:ext cx="174078" cy="174078"/>
              <a:chOff x="0" y="0"/>
              <a:chExt cx="812800" cy="812800"/>
            </a:xfrm>
          </p:grpSpPr>
          <p:sp>
            <p:nvSpPr>
              <p:cNvPr id="174" name="Freeform 1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5" name="TextBox 17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6" name="Group 176"/>
            <p:cNvGrpSpPr/>
            <p:nvPr/>
          </p:nvGrpSpPr>
          <p:grpSpPr>
            <a:xfrm rot="7366630">
              <a:off x="917080" y="237756"/>
              <a:ext cx="174078" cy="174078"/>
              <a:chOff x="0" y="0"/>
              <a:chExt cx="812800" cy="812800"/>
            </a:xfrm>
          </p:grpSpPr>
          <p:sp>
            <p:nvSpPr>
              <p:cNvPr id="177" name="Freeform 1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8" name="TextBox 17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9" name="Group 179"/>
            <p:cNvGrpSpPr/>
            <p:nvPr/>
          </p:nvGrpSpPr>
          <p:grpSpPr>
            <a:xfrm rot="10488763">
              <a:off x="1524602" y="332495"/>
              <a:ext cx="174078" cy="174078"/>
              <a:chOff x="0" y="0"/>
              <a:chExt cx="812800" cy="812800"/>
            </a:xfrm>
          </p:grpSpPr>
          <p:sp>
            <p:nvSpPr>
              <p:cNvPr id="180" name="Freeform 1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1" name="TextBox 18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2" name="Group 182"/>
            <p:cNvGrpSpPr/>
            <p:nvPr/>
          </p:nvGrpSpPr>
          <p:grpSpPr>
            <a:xfrm rot="10488763">
              <a:off x="1489975" y="129573"/>
              <a:ext cx="174078" cy="174078"/>
              <a:chOff x="0" y="0"/>
              <a:chExt cx="812800" cy="812800"/>
            </a:xfrm>
          </p:grpSpPr>
          <p:sp>
            <p:nvSpPr>
              <p:cNvPr id="183" name="Freeform 1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4" name="TextBox 18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5" name="Group 185"/>
            <p:cNvGrpSpPr/>
            <p:nvPr/>
          </p:nvGrpSpPr>
          <p:grpSpPr>
            <a:xfrm rot="10488763">
              <a:off x="1722044" y="217489"/>
              <a:ext cx="174078" cy="174078"/>
              <a:chOff x="0" y="0"/>
              <a:chExt cx="812800" cy="812800"/>
            </a:xfrm>
          </p:grpSpPr>
          <p:sp>
            <p:nvSpPr>
              <p:cNvPr id="186" name="Freeform 1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7" name="TextBox 18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8" name="Group 188"/>
            <p:cNvGrpSpPr/>
            <p:nvPr/>
          </p:nvGrpSpPr>
          <p:grpSpPr>
            <a:xfrm rot="10488763">
              <a:off x="1285727" y="274766"/>
              <a:ext cx="174078" cy="174078"/>
              <a:chOff x="0" y="0"/>
              <a:chExt cx="812800" cy="812800"/>
            </a:xfrm>
          </p:grpSpPr>
          <p:sp>
            <p:nvSpPr>
              <p:cNvPr id="189" name="Freeform 1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0" name="TextBox 19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1" name="Group 191"/>
            <p:cNvGrpSpPr/>
            <p:nvPr/>
          </p:nvGrpSpPr>
          <p:grpSpPr>
            <a:xfrm rot="10488763">
              <a:off x="1090904" y="125215"/>
              <a:ext cx="174078" cy="174078"/>
              <a:chOff x="0" y="0"/>
              <a:chExt cx="812800" cy="812800"/>
            </a:xfrm>
          </p:grpSpPr>
          <p:sp>
            <p:nvSpPr>
              <p:cNvPr id="192" name="Freeform 19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3" name="TextBox 19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4" name="Group 194"/>
            <p:cNvGrpSpPr/>
            <p:nvPr/>
          </p:nvGrpSpPr>
          <p:grpSpPr>
            <a:xfrm rot="10488763">
              <a:off x="1293507" y="56561"/>
              <a:ext cx="174078" cy="174078"/>
              <a:chOff x="0" y="0"/>
              <a:chExt cx="812800" cy="812800"/>
            </a:xfrm>
          </p:grpSpPr>
          <p:sp>
            <p:nvSpPr>
              <p:cNvPr id="195" name="Freeform 19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6" name="TextBox 19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7" name="Group 197"/>
            <p:cNvGrpSpPr/>
            <p:nvPr/>
          </p:nvGrpSpPr>
          <p:grpSpPr>
            <a:xfrm rot="10488763">
              <a:off x="1658452" y="7513"/>
              <a:ext cx="174078" cy="174078"/>
              <a:chOff x="0" y="0"/>
              <a:chExt cx="812800" cy="812800"/>
            </a:xfrm>
          </p:grpSpPr>
          <p:sp>
            <p:nvSpPr>
              <p:cNvPr id="198" name="Freeform 19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9" name="TextBox 19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0" name="Group 200"/>
            <p:cNvGrpSpPr/>
            <p:nvPr/>
          </p:nvGrpSpPr>
          <p:grpSpPr>
            <a:xfrm rot="7366630">
              <a:off x="1086015" y="346532"/>
              <a:ext cx="174078" cy="174078"/>
              <a:chOff x="0" y="0"/>
              <a:chExt cx="812800" cy="812800"/>
            </a:xfrm>
          </p:grpSpPr>
          <p:sp>
            <p:nvSpPr>
              <p:cNvPr id="201" name="Freeform 20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2" name="TextBox 20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3" name="Group 203"/>
            <p:cNvGrpSpPr/>
            <p:nvPr/>
          </p:nvGrpSpPr>
          <p:grpSpPr>
            <a:xfrm rot="890330">
              <a:off x="2182131" y="260121"/>
              <a:ext cx="174078" cy="174078"/>
              <a:chOff x="0" y="0"/>
              <a:chExt cx="812800" cy="812800"/>
            </a:xfrm>
          </p:grpSpPr>
          <p:sp>
            <p:nvSpPr>
              <p:cNvPr id="204" name="Freeform 20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5" name="TextBox 20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6" name="Group 206"/>
            <p:cNvGrpSpPr/>
            <p:nvPr/>
          </p:nvGrpSpPr>
          <p:grpSpPr>
            <a:xfrm rot="890330">
              <a:off x="2386139" y="616691"/>
              <a:ext cx="174078" cy="174078"/>
              <a:chOff x="0" y="0"/>
              <a:chExt cx="812800" cy="812800"/>
            </a:xfrm>
          </p:grpSpPr>
          <p:sp>
            <p:nvSpPr>
              <p:cNvPr id="207" name="Freeform 20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8" name="TextBox 20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9" name="Group 209"/>
            <p:cNvGrpSpPr/>
            <p:nvPr/>
          </p:nvGrpSpPr>
          <p:grpSpPr>
            <a:xfrm rot="890330">
              <a:off x="2243890" y="454324"/>
              <a:ext cx="174078" cy="174078"/>
              <a:chOff x="0" y="0"/>
              <a:chExt cx="812800" cy="812800"/>
            </a:xfrm>
          </p:grpSpPr>
          <p:sp>
            <p:nvSpPr>
              <p:cNvPr id="210" name="Freeform 2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1" name="TextBox 2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2" name="Group 212"/>
            <p:cNvGrpSpPr/>
            <p:nvPr/>
          </p:nvGrpSpPr>
          <p:grpSpPr>
            <a:xfrm rot="890330">
              <a:off x="2584715" y="536318"/>
              <a:ext cx="174078" cy="174078"/>
              <a:chOff x="0" y="0"/>
              <a:chExt cx="812800" cy="812800"/>
            </a:xfrm>
          </p:grpSpPr>
          <p:sp>
            <p:nvSpPr>
              <p:cNvPr id="213" name="Freeform 2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4" name="TextBox 2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5" name="Group 215"/>
            <p:cNvGrpSpPr/>
            <p:nvPr/>
          </p:nvGrpSpPr>
          <p:grpSpPr>
            <a:xfrm rot="890330">
              <a:off x="2576762" y="718025"/>
              <a:ext cx="174078" cy="174078"/>
              <a:chOff x="0" y="0"/>
              <a:chExt cx="812800" cy="812800"/>
            </a:xfrm>
          </p:grpSpPr>
          <p:sp>
            <p:nvSpPr>
              <p:cNvPr id="216" name="Freeform 2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7" name="TextBox 2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8" name="Group 218"/>
            <p:cNvGrpSpPr/>
            <p:nvPr/>
          </p:nvGrpSpPr>
          <p:grpSpPr>
            <a:xfrm rot="890330">
              <a:off x="2765219" y="800959"/>
              <a:ext cx="174078" cy="174078"/>
              <a:chOff x="0" y="0"/>
              <a:chExt cx="812800" cy="812800"/>
            </a:xfrm>
          </p:grpSpPr>
          <p:sp>
            <p:nvSpPr>
              <p:cNvPr id="219" name="Freeform 2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0" name="TextBox 2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1" name="Group 221"/>
            <p:cNvGrpSpPr/>
            <p:nvPr/>
          </p:nvGrpSpPr>
          <p:grpSpPr>
            <a:xfrm rot="890330">
              <a:off x="2418062" y="373585"/>
              <a:ext cx="174078" cy="174078"/>
              <a:chOff x="0" y="0"/>
              <a:chExt cx="812800" cy="812800"/>
            </a:xfrm>
          </p:grpSpPr>
          <p:sp>
            <p:nvSpPr>
              <p:cNvPr id="222" name="Freeform 2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3" name="TextBox 2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4" name="Group 224"/>
            <p:cNvGrpSpPr/>
            <p:nvPr/>
          </p:nvGrpSpPr>
          <p:grpSpPr>
            <a:xfrm rot="-10151144">
              <a:off x="1947608" y="242445"/>
              <a:ext cx="174078" cy="174078"/>
              <a:chOff x="0" y="0"/>
              <a:chExt cx="812800" cy="812800"/>
            </a:xfrm>
          </p:grpSpPr>
          <p:sp>
            <p:nvSpPr>
              <p:cNvPr id="225" name="Freeform 2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6" name="TextBox 2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7" name="Group 227"/>
            <p:cNvGrpSpPr/>
            <p:nvPr/>
          </p:nvGrpSpPr>
          <p:grpSpPr>
            <a:xfrm rot="890330">
              <a:off x="2549597" y="925750"/>
              <a:ext cx="174078" cy="174078"/>
              <a:chOff x="0" y="0"/>
              <a:chExt cx="812800" cy="812800"/>
            </a:xfrm>
          </p:grpSpPr>
          <p:sp>
            <p:nvSpPr>
              <p:cNvPr id="228" name="Freeform 2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9" name="TextBox 2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0" name="Group 230"/>
            <p:cNvGrpSpPr/>
            <p:nvPr/>
          </p:nvGrpSpPr>
          <p:grpSpPr>
            <a:xfrm rot="-5400000">
              <a:off x="2829655" y="1213071"/>
              <a:ext cx="174078" cy="174078"/>
              <a:chOff x="0" y="0"/>
              <a:chExt cx="812800" cy="812800"/>
            </a:xfrm>
          </p:grpSpPr>
          <p:sp>
            <p:nvSpPr>
              <p:cNvPr id="231" name="Freeform 2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2" name="TextBox 2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3" name="Group 233"/>
            <p:cNvGrpSpPr/>
            <p:nvPr/>
          </p:nvGrpSpPr>
          <p:grpSpPr>
            <a:xfrm rot="-5400000">
              <a:off x="2617248" y="1150343"/>
              <a:ext cx="174078" cy="174078"/>
              <a:chOff x="0" y="0"/>
              <a:chExt cx="812800" cy="812800"/>
            </a:xfrm>
          </p:grpSpPr>
          <p:sp>
            <p:nvSpPr>
              <p:cNvPr id="234" name="Freeform 2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5" name="TextBox 23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6" name="Group 236"/>
            <p:cNvGrpSpPr/>
            <p:nvPr/>
          </p:nvGrpSpPr>
          <p:grpSpPr>
            <a:xfrm rot="3363607">
              <a:off x="2765219" y="1005226"/>
              <a:ext cx="174078" cy="174078"/>
              <a:chOff x="0" y="0"/>
              <a:chExt cx="812800" cy="812800"/>
            </a:xfrm>
          </p:grpSpPr>
          <p:sp>
            <p:nvSpPr>
              <p:cNvPr id="237" name="Freeform 2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8" name="TextBox 23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9" name="Group 239"/>
            <p:cNvGrpSpPr/>
            <p:nvPr/>
          </p:nvGrpSpPr>
          <p:grpSpPr>
            <a:xfrm rot="3363607">
              <a:off x="2636887" y="1366422"/>
              <a:ext cx="174078" cy="174078"/>
              <a:chOff x="0" y="0"/>
              <a:chExt cx="812800" cy="812800"/>
            </a:xfrm>
          </p:grpSpPr>
          <p:sp>
            <p:nvSpPr>
              <p:cNvPr id="240" name="Freeform 2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41" name="TextBox 24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242" name="Group 242"/>
          <p:cNvGrpSpPr/>
          <p:nvPr/>
        </p:nvGrpSpPr>
        <p:grpSpPr>
          <a:xfrm>
            <a:off x="1997612" y="6690186"/>
            <a:ext cx="866657" cy="866657"/>
            <a:chOff x="0" y="0"/>
            <a:chExt cx="812800" cy="812800"/>
          </a:xfrm>
        </p:grpSpPr>
        <p:sp>
          <p:nvSpPr>
            <p:cNvPr id="243" name="Freeform 2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44" name="TextBox 244"/>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45" name="Freeform 245"/>
          <p:cNvSpPr/>
          <p:nvPr/>
        </p:nvSpPr>
        <p:spPr>
          <a:xfrm>
            <a:off x="2194800" y="6888849"/>
            <a:ext cx="472282" cy="469330"/>
          </a:xfrm>
          <a:custGeom>
            <a:avLst/>
            <a:gdLst/>
            <a:ahLst/>
            <a:cxnLst/>
            <a:rect l="l" t="t" r="r" b="b"/>
            <a:pathLst>
              <a:path w="472282" h="469330">
                <a:moveTo>
                  <a:pt x="0" y="0"/>
                </a:moveTo>
                <a:lnTo>
                  <a:pt x="472282" y="0"/>
                </a:lnTo>
                <a:lnTo>
                  <a:pt x="472282" y="469331"/>
                </a:lnTo>
                <a:lnTo>
                  <a:pt x="0" y="469331"/>
                </a:lnTo>
                <a:lnTo>
                  <a:pt x="0" y="0"/>
                </a:lnTo>
                <a:close/>
              </a:path>
            </a:pathLst>
          </a:cu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grpSp>
        <p:nvGrpSpPr>
          <p:cNvPr id="246" name="Group 246"/>
          <p:cNvGrpSpPr/>
          <p:nvPr/>
        </p:nvGrpSpPr>
        <p:grpSpPr>
          <a:xfrm>
            <a:off x="1993775" y="2709046"/>
            <a:ext cx="862428" cy="862428"/>
            <a:chOff x="0" y="0"/>
            <a:chExt cx="812800" cy="812800"/>
          </a:xfrm>
        </p:grpSpPr>
        <p:sp>
          <p:nvSpPr>
            <p:cNvPr id="247" name="Freeform 2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48" name="TextBox 248"/>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49" name="Freeform 249"/>
          <p:cNvSpPr/>
          <p:nvPr/>
        </p:nvSpPr>
        <p:spPr>
          <a:xfrm>
            <a:off x="2197542" y="2905173"/>
            <a:ext cx="454892" cy="470173"/>
          </a:xfrm>
          <a:custGeom>
            <a:avLst/>
            <a:gdLst/>
            <a:ahLst/>
            <a:cxnLst/>
            <a:rect l="l" t="t" r="r" b="b"/>
            <a:pathLst>
              <a:path w="454892" h="470173">
                <a:moveTo>
                  <a:pt x="0" y="0"/>
                </a:moveTo>
                <a:lnTo>
                  <a:pt x="454893" y="0"/>
                </a:lnTo>
                <a:lnTo>
                  <a:pt x="454893" y="470173"/>
                </a:lnTo>
                <a:lnTo>
                  <a:pt x="0" y="4701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250" name="Group 250"/>
          <p:cNvGrpSpPr/>
          <p:nvPr/>
        </p:nvGrpSpPr>
        <p:grpSpPr>
          <a:xfrm>
            <a:off x="923500" y="4808447"/>
            <a:ext cx="866657" cy="866657"/>
            <a:chOff x="0" y="0"/>
            <a:chExt cx="812800" cy="812800"/>
          </a:xfrm>
        </p:grpSpPr>
        <p:sp>
          <p:nvSpPr>
            <p:cNvPr id="251" name="Freeform 2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52" name="TextBox 252"/>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53" name="Freeform 253"/>
          <p:cNvSpPr/>
          <p:nvPr/>
        </p:nvSpPr>
        <p:spPr>
          <a:xfrm>
            <a:off x="1108494" y="5042177"/>
            <a:ext cx="496670" cy="399198"/>
          </a:xfrm>
          <a:custGeom>
            <a:avLst/>
            <a:gdLst/>
            <a:ahLst/>
            <a:cxnLst/>
            <a:rect l="l" t="t" r="r" b="b"/>
            <a:pathLst>
              <a:path w="496670" h="399198">
                <a:moveTo>
                  <a:pt x="0" y="0"/>
                </a:moveTo>
                <a:lnTo>
                  <a:pt x="496670" y="0"/>
                </a:lnTo>
                <a:lnTo>
                  <a:pt x="496670" y="399198"/>
                </a:lnTo>
                <a:lnTo>
                  <a:pt x="0" y="3991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54" name="Freeform 254"/>
          <p:cNvSpPr/>
          <p:nvPr/>
        </p:nvSpPr>
        <p:spPr>
          <a:xfrm>
            <a:off x="16533352" y="374177"/>
            <a:ext cx="1141700" cy="1141700"/>
          </a:xfrm>
          <a:custGeom>
            <a:avLst/>
            <a:gdLst/>
            <a:ahLst/>
            <a:cxnLst/>
            <a:rect l="l" t="t" r="r" b="b"/>
            <a:pathLst>
              <a:path w="1141700" h="1141700">
                <a:moveTo>
                  <a:pt x="0" y="0"/>
                </a:moveTo>
                <a:lnTo>
                  <a:pt x="1141700" y="0"/>
                </a:lnTo>
                <a:lnTo>
                  <a:pt x="1141700" y="1141701"/>
                </a:lnTo>
                <a:lnTo>
                  <a:pt x="0" y="1141701"/>
                </a:lnTo>
                <a:lnTo>
                  <a:pt x="0" y="0"/>
                </a:lnTo>
                <a:close/>
              </a:path>
            </a:pathLst>
          </a:custGeom>
          <a:blipFill>
            <a:blip r:embed="rId14" cstate="screen">
              <a:extLst>
                <a:ext uri="{28A0092B-C50C-407E-A947-70E740481C1C}">
                  <a14:useLocalDpi xmlns:a14="http://schemas.microsoft.com/office/drawing/2010/main"/>
                </a:ext>
              </a:extLst>
            </a:blip>
            <a:stretch>
              <a:fillRect/>
            </a:stretch>
          </a:blipFill>
        </p:spPr>
      </p:sp>
      <p:grpSp>
        <p:nvGrpSpPr>
          <p:cNvPr id="255" name="Group 255"/>
          <p:cNvGrpSpPr/>
          <p:nvPr/>
        </p:nvGrpSpPr>
        <p:grpSpPr>
          <a:xfrm>
            <a:off x="0" y="8417950"/>
            <a:ext cx="18288000" cy="1904269"/>
            <a:chOff x="0" y="0"/>
            <a:chExt cx="4816593" cy="501536"/>
          </a:xfrm>
        </p:grpSpPr>
        <p:sp>
          <p:nvSpPr>
            <p:cNvPr id="256" name="Freeform 256"/>
            <p:cNvSpPr/>
            <p:nvPr/>
          </p:nvSpPr>
          <p:spPr>
            <a:xfrm>
              <a:off x="0" y="0"/>
              <a:ext cx="4816592" cy="501536"/>
            </a:xfrm>
            <a:custGeom>
              <a:avLst/>
              <a:gdLst/>
              <a:ahLst/>
              <a:cxnLst/>
              <a:rect l="l" t="t" r="r" b="b"/>
              <a:pathLst>
                <a:path w="4816592" h="501536">
                  <a:moveTo>
                    <a:pt x="0" y="0"/>
                  </a:moveTo>
                  <a:lnTo>
                    <a:pt x="4816592" y="0"/>
                  </a:lnTo>
                  <a:lnTo>
                    <a:pt x="4816592" y="501536"/>
                  </a:lnTo>
                  <a:lnTo>
                    <a:pt x="0" y="501536"/>
                  </a:lnTo>
                  <a:close/>
                </a:path>
              </a:pathLst>
            </a:custGeom>
            <a:solidFill>
              <a:srgbClr val="561300">
                <a:alpha val="4706"/>
              </a:srgbClr>
            </a:solidFill>
          </p:spPr>
        </p:sp>
        <p:sp>
          <p:nvSpPr>
            <p:cNvPr id="257" name="TextBox 257"/>
            <p:cNvSpPr txBox="1"/>
            <p:nvPr/>
          </p:nvSpPr>
          <p:spPr>
            <a:xfrm>
              <a:off x="0" y="-47625"/>
              <a:ext cx="812800" cy="860425"/>
            </a:xfrm>
            <a:prstGeom prst="rect">
              <a:avLst/>
            </a:prstGeom>
          </p:spPr>
          <p:txBody>
            <a:bodyPr lIns="50800" tIns="50800" rIns="50800" bIns="50800" rtlCol="0" anchor="ctr"/>
            <a:lstStyle/>
            <a:p>
              <a:pPr algn="ctr">
                <a:lnSpc>
                  <a:spcPts val="3025"/>
                </a:lnSpc>
              </a:pPr>
              <a:endParaRPr/>
            </a:p>
          </p:txBody>
        </p:sp>
      </p:grpSp>
      <p:sp>
        <p:nvSpPr>
          <p:cNvPr id="258" name="TextBox 258"/>
          <p:cNvSpPr txBox="1"/>
          <p:nvPr/>
        </p:nvSpPr>
        <p:spPr>
          <a:xfrm>
            <a:off x="1065745" y="8683204"/>
            <a:ext cx="16461110" cy="1282060"/>
          </a:xfrm>
          <a:prstGeom prst="rect">
            <a:avLst/>
          </a:prstGeom>
        </p:spPr>
        <p:txBody>
          <a:bodyPr lIns="0" tIns="0" rIns="0" bIns="0" rtlCol="0" anchor="t">
            <a:spAutoFit/>
          </a:bodyPr>
          <a:lstStyle/>
          <a:p>
            <a:pPr>
              <a:lnSpc>
                <a:spcPts val="3480"/>
              </a:lnSpc>
            </a:pPr>
            <a:r>
              <a:rPr lang="en-US" sz="2000">
                <a:solidFill>
                  <a:srgbClr val="000000"/>
                </a:solidFill>
                <a:latin typeface="Inter 1 Italics"/>
              </a:rPr>
              <a:t>Implementation of Think Tanks across Soil Mission Objectives</a:t>
            </a:r>
          </a:p>
          <a:p>
            <a:pPr>
              <a:lnSpc>
                <a:spcPts val="3480"/>
              </a:lnSpc>
            </a:pPr>
            <a:r>
              <a:rPr lang="en-US" sz="2000">
                <a:solidFill>
                  <a:srgbClr val="000000"/>
                </a:solidFill>
                <a:latin typeface="Inter 1 Italics"/>
              </a:rPr>
              <a:t>Collaboration and enrichment of the current EUSO Forum</a:t>
            </a:r>
          </a:p>
          <a:p>
            <a:pPr>
              <a:lnSpc>
                <a:spcPts val="3480"/>
              </a:lnSpc>
            </a:pPr>
            <a:r>
              <a:rPr lang="en-US" sz="2000">
                <a:solidFill>
                  <a:srgbClr val="000000"/>
                </a:solidFill>
                <a:latin typeface="Inter 1 Italics"/>
              </a:rPr>
              <a:t>SOLO aims to act as a focal point across current and future EU projects that include the development of topic-specific </a:t>
            </a:r>
            <a:r>
              <a:rPr lang="en-US" sz="2000">
                <a:solidFill>
                  <a:srgbClr val="000000"/>
                </a:solidFill>
                <a:latin typeface="Inter 1 Bold Italics"/>
              </a:rPr>
              <a:t>R&amp;I roadmaps</a:t>
            </a:r>
          </a:p>
        </p:txBody>
      </p:sp>
      <p:sp>
        <p:nvSpPr>
          <p:cNvPr id="259" name="TextBox 259"/>
          <p:cNvSpPr txBox="1"/>
          <p:nvPr/>
        </p:nvSpPr>
        <p:spPr>
          <a:xfrm>
            <a:off x="721298" y="410262"/>
            <a:ext cx="15416653" cy="1384300"/>
          </a:xfrm>
          <a:prstGeom prst="rect">
            <a:avLst/>
          </a:prstGeom>
        </p:spPr>
        <p:txBody>
          <a:bodyPr lIns="0" tIns="0" rIns="0" bIns="0" rtlCol="0" anchor="t">
            <a:spAutoFit/>
          </a:bodyPr>
          <a:lstStyle/>
          <a:p>
            <a:pPr>
              <a:lnSpc>
                <a:spcPts val="5599"/>
              </a:lnSpc>
            </a:pPr>
            <a:r>
              <a:rPr lang="en-US" sz="3999">
                <a:solidFill>
                  <a:srgbClr val="571200"/>
                </a:solidFill>
                <a:latin typeface="Inter 1 Bold"/>
              </a:rPr>
              <a:t>INTEGRATING R&amp;I ROADMAPS THE SOIL MISSION OBJECTIVES AND PROJECTS DEALING WITH R&amp;I ROADMAPS</a:t>
            </a:r>
          </a:p>
        </p:txBody>
      </p:sp>
      <p:sp>
        <p:nvSpPr>
          <p:cNvPr id="260" name="TextBox 260"/>
          <p:cNvSpPr txBox="1"/>
          <p:nvPr/>
        </p:nvSpPr>
        <p:spPr>
          <a:xfrm>
            <a:off x="1556038" y="7652093"/>
            <a:ext cx="1737902" cy="234045"/>
          </a:xfrm>
          <a:prstGeom prst="rect">
            <a:avLst/>
          </a:prstGeom>
        </p:spPr>
        <p:txBody>
          <a:bodyPr lIns="0" tIns="0" rIns="0" bIns="0" rtlCol="0" anchor="t">
            <a:spAutoFit/>
          </a:bodyPr>
          <a:lstStyle/>
          <a:p>
            <a:pPr algn="ctr">
              <a:lnSpc>
                <a:spcPts val="1858"/>
              </a:lnSpc>
            </a:pPr>
            <a:r>
              <a:rPr lang="en-US" sz="1511">
                <a:solidFill>
                  <a:srgbClr val="571200"/>
                </a:solidFill>
                <a:latin typeface="Inter 1"/>
              </a:rPr>
              <a:t>Thematic experts</a:t>
            </a:r>
          </a:p>
        </p:txBody>
      </p:sp>
      <p:sp>
        <p:nvSpPr>
          <p:cNvPr id="261" name="TextBox 261"/>
          <p:cNvSpPr txBox="1"/>
          <p:nvPr/>
        </p:nvSpPr>
        <p:spPr>
          <a:xfrm>
            <a:off x="1658074" y="3661015"/>
            <a:ext cx="1533829" cy="232949"/>
          </a:xfrm>
          <a:prstGeom prst="rect">
            <a:avLst/>
          </a:prstGeom>
        </p:spPr>
        <p:txBody>
          <a:bodyPr lIns="0" tIns="0" rIns="0" bIns="0" rtlCol="0" anchor="t">
            <a:spAutoFit/>
          </a:bodyPr>
          <a:lstStyle/>
          <a:p>
            <a:pPr algn="ctr">
              <a:lnSpc>
                <a:spcPts val="1849"/>
              </a:lnSpc>
            </a:pPr>
            <a:r>
              <a:rPr lang="en-US" sz="1503">
                <a:solidFill>
                  <a:srgbClr val="571200"/>
                </a:solidFill>
                <a:latin typeface="Inter 1"/>
              </a:rPr>
              <a:t>Sectorial topics</a:t>
            </a:r>
          </a:p>
        </p:txBody>
      </p:sp>
      <p:sp>
        <p:nvSpPr>
          <p:cNvPr id="262" name="TextBox 262"/>
          <p:cNvSpPr txBox="1"/>
          <p:nvPr/>
        </p:nvSpPr>
        <p:spPr>
          <a:xfrm>
            <a:off x="416067" y="5763428"/>
            <a:ext cx="1881524" cy="234045"/>
          </a:xfrm>
          <a:prstGeom prst="rect">
            <a:avLst/>
          </a:prstGeom>
        </p:spPr>
        <p:txBody>
          <a:bodyPr lIns="0" tIns="0" rIns="0" bIns="0" rtlCol="0" anchor="t">
            <a:spAutoFit/>
          </a:bodyPr>
          <a:lstStyle/>
          <a:p>
            <a:pPr algn="ctr">
              <a:lnSpc>
                <a:spcPts val="1858"/>
              </a:lnSpc>
            </a:pPr>
            <a:r>
              <a:rPr lang="en-US" sz="1511">
                <a:solidFill>
                  <a:srgbClr val="571200"/>
                </a:solidFill>
                <a:latin typeface="Inter 1"/>
              </a:rPr>
              <a:t>Thematic roadmaps</a:t>
            </a:r>
          </a:p>
        </p:txBody>
      </p:sp>
      <p:sp>
        <p:nvSpPr>
          <p:cNvPr id="263" name="TextBox 263"/>
          <p:cNvSpPr txBox="1"/>
          <p:nvPr/>
        </p:nvSpPr>
        <p:spPr>
          <a:xfrm>
            <a:off x="6828442" y="5220133"/>
            <a:ext cx="1369460" cy="356130"/>
          </a:xfrm>
          <a:prstGeom prst="rect">
            <a:avLst/>
          </a:prstGeom>
        </p:spPr>
        <p:txBody>
          <a:bodyPr lIns="0" tIns="0" rIns="0" bIns="0" rtlCol="0" anchor="t">
            <a:spAutoFit/>
          </a:bodyPr>
          <a:lstStyle/>
          <a:p>
            <a:pPr algn="ctr">
              <a:lnSpc>
                <a:spcPts val="2823"/>
              </a:lnSpc>
            </a:pPr>
            <a:r>
              <a:rPr lang="en-US" sz="2295">
                <a:solidFill>
                  <a:srgbClr val="000000"/>
                </a:solidFill>
                <a:latin typeface="Inter 1"/>
              </a:rPr>
              <a:t>Synthesis</a:t>
            </a:r>
          </a:p>
        </p:txBody>
      </p:sp>
      <p:sp>
        <p:nvSpPr>
          <p:cNvPr id="264" name="TextBox 264"/>
          <p:cNvSpPr txBox="1"/>
          <p:nvPr/>
        </p:nvSpPr>
        <p:spPr>
          <a:xfrm>
            <a:off x="9677794" y="4864780"/>
            <a:ext cx="2439657" cy="1066834"/>
          </a:xfrm>
          <a:prstGeom prst="rect">
            <a:avLst/>
          </a:prstGeom>
        </p:spPr>
        <p:txBody>
          <a:bodyPr lIns="0" tIns="0" rIns="0" bIns="0" rtlCol="0" anchor="t">
            <a:spAutoFit/>
          </a:bodyPr>
          <a:lstStyle/>
          <a:p>
            <a:pPr algn="ctr">
              <a:lnSpc>
                <a:spcPts val="2823"/>
              </a:lnSpc>
            </a:pPr>
            <a:r>
              <a:rPr lang="en-US" sz="2295">
                <a:solidFill>
                  <a:srgbClr val="000000"/>
                </a:solidFill>
                <a:latin typeface="Inter 1"/>
              </a:rPr>
              <a:t>Tradeoff assessments and prioritization</a:t>
            </a:r>
          </a:p>
        </p:txBody>
      </p:sp>
      <p:sp>
        <p:nvSpPr>
          <p:cNvPr id="265" name="TextBox 265"/>
          <p:cNvSpPr txBox="1"/>
          <p:nvPr/>
        </p:nvSpPr>
        <p:spPr>
          <a:xfrm>
            <a:off x="13594149" y="4436258"/>
            <a:ext cx="3665151" cy="2132425"/>
          </a:xfrm>
          <a:prstGeom prst="rect">
            <a:avLst/>
          </a:prstGeom>
        </p:spPr>
        <p:txBody>
          <a:bodyPr lIns="0" tIns="0" rIns="0" bIns="0" rtlCol="0" anchor="t">
            <a:spAutoFit/>
          </a:bodyPr>
          <a:lstStyle/>
          <a:p>
            <a:pPr algn="ctr">
              <a:lnSpc>
                <a:spcPts val="2823"/>
              </a:lnSpc>
            </a:pPr>
            <a:r>
              <a:rPr lang="en-US" sz="2295" dirty="0">
                <a:solidFill>
                  <a:srgbClr val="000000"/>
                </a:solidFill>
                <a:latin typeface="Inter 1"/>
              </a:rPr>
              <a:t>Transdisciplinary research and innovation roadmaps (</a:t>
            </a:r>
            <a:r>
              <a:rPr lang="en-US" sz="2295" i="1" dirty="0">
                <a:solidFill>
                  <a:srgbClr val="000000"/>
                </a:solidFill>
                <a:latin typeface="Inter 1"/>
              </a:rPr>
              <a:t>balance between basic research and transdisciplinary research</a:t>
            </a:r>
            <a:r>
              <a:rPr lang="en-US" sz="2295" dirty="0">
                <a:solidFill>
                  <a:srgbClr val="000000"/>
                </a:solidFill>
                <a:latin typeface="Inter 1"/>
              </a:rPr>
              <a:t>)</a:t>
            </a:r>
          </a:p>
        </p:txBody>
      </p:sp>
      <p:sp>
        <p:nvSpPr>
          <p:cNvPr id="266" name="TextBox 266"/>
          <p:cNvSpPr txBox="1"/>
          <p:nvPr/>
        </p:nvSpPr>
        <p:spPr>
          <a:xfrm>
            <a:off x="14302724" y="7687700"/>
            <a:ext cx="2801478" cy="349250"/>
          </a:xfrm>
          <a:prstGeom prst="rect">
            <a:avLst/>
          </a:prstGeom>
        </p:spPr>
        <p:txBody>
          <a:bodyPr lIns="0" tIns="0" rIns="0" bIns="0" rtlCol="0" anchor="t">
            <a:spAutoFit/>
          </a:bodyPr>
          <a:lstStyle/>
          <a:p>
            <a:pPr>
              <a:lnSpc>
                <a:spcPts val="2800"/>
              </a:lnSpc>
            </a:pPr>
            <a:r>
              <a:rPr lang="en-US" sz="2000">
                <a:solidFill>
                  <a:srgbClr val="571200"/>
                </a:solidFill>
                <a:latin typeface="Inter 1 Bold"/>
              </a:rPr>
              <a:t>Horizontal Integration</a:t>
            </a:r>
          </a:p>
        </p:txBody>
      </p:sp>
      <p:sp>
        <p:nvSpPr>
          <p:cNvPr id="267" name="Freeform 267"/>
          <p:cNvSpPr/>
          <p:nvPr/>
        </p:nvSpPr>
        <p:spPr>
          <a:xfrm>
            <a:off x="660195" y="8751325"/>
            <a:ext cx="263305" cy="303814"/>
          </a:xfrm>
          <a:custGeom>
            <a:avLst/>
            <a:gdLst/>
            <a:ahLst/>
            <a:cxnLst/>
            <a:rect l="l" t="t" r="r" b="b"/>
            <a:pathLst>
              <a:path w="263305" h="303814">
                <a:moveTo>
                  <a:pt x="0" y="0"/>
                </a:moveTo>
                <a:lnTo>
                  <a:pt x="263305" y="0"/>
                </a:lnTo>
                <a:lnTo>
                  <a:pt x="263305" y="303814"/>
                </a:lnTo>
                <a:lnTo>
                  <a:pt x="0" y="303814"/>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sp>
      <p:sp>
        <p:nvSpPr>
          <p:cNvPr id="268" name="Freeform 268"/>
          <p:cNvSpPr/>
          <p:nvPr/>
        </p:nvSpPr>
        <p:spPr>
          <a:xfrm>
            <a:off x="660195" y="9191380"/>
            <a:ext cx="263305" cy="303814"/>
          </a:xfrm>
          <a:custGeom>
            <a:avLst/>
            <a:gdLst/>
            <a:ahLst/>
            <a:cxnLst/>
            <a:rect l="l" t="t" r="r" b="b"/>
            <a:pathLst>
              <a:path w="263305" h="303814">
                <a:moveTo>
                  <a:pt x="0" y="0"/>
                </a:moveTo>
                <a:lnTo>
                  <a:pt x="263305" y="0"/>
                </a:lnTo>
                <a:lnTo>
                  <a:pt x="263305" y="303814"/>
                </a:lnTo>
                <a:lnTo>
                  <a:pt x="0" y="303814"/>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sp>
      <p:sp>
        <p:nvSpPr>
          <p:cNvPr id="269" name="Freeform 269"/>
          <p:cNvSpPr/>
          <p:nvPr/>
        </p:nvSpPr>
        <p:spPr>
          <a:xfrm>
            <a:off x="660195" y="9628544"/>
            <a:ext cx="263305" cy="303814"/>
          </a:xfrm>
          <a:custGeom>
            <a:avLst/>
            <a:gdLst/>
            <a:ahLst/>
            <a:cxnLst/>
            <a:rect l="l" t="t" r="r" b="b"/>
            <a:pathLst>
              <a:path w="263305" h="303814">
                <a:moveTo>
                  <a:pt x="0" y="0"/>
                </a:moveTo>
                <a:lnTo>
                  <a:pt x="263305" y="0"/>
                </a:lnTo>
                <a:lnTo>
                  <a:pt x="263305" y="303814"/>
                </a:lnTo>
                <a:lnTo>
                  <a:pt x="0" y="303814"/>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92757" y="-1817"/>
            <a:ext cx="4471837" cy="1950839"/>
          </a:xfrm>
          <a:custGeom>
            <a:avLst/>
            <a:gdLst/>
            <a:ahLst/>
            <a:cxnLst/>
            <a:rect l="l" t="t" r="r" b="b"/>
            <a:pathLst>
              <a:path w="4471837" h="1950839">
                <a:moveTo>
                  <a:pt x="0" y="0"/>
                </a:moveTo>
                <a:lnTo>
                  <a:pt x="4471837" y="0"/>
                </a:lnTo>
                <a:lnTo>
                  <a:pt x="4471837" y="1950839"/>
                </a:lnTo>
                <a:lnTo>
                  <a:pt x="0" y="195083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16533352" y="374177"/>
            <a:ext cx="1141700" cy="1141700"/>
          </a:xfrm>
          <a:custGeom>
            <a:avLst/>
            <a:gdLst/>
            <a:ahLst/>
            <a:cxnLst/>
            <a:rect l="l" t="t" r="r" b="b"/>
            <a:pathLst>
              <a:path w="1141700" h="1141700">
                <a:moveTo>
                  <a:pt x="0" y="0"/>
                </a:moveTo>
                <a:lnTo>
                  <a:pt x="1141700" y="0"/>
                </a:lnTo>
                <a:lnTo>
                  <a:pt x="1141700" y="1141701"/>
                </a:lnTo>
                <a:lnTo>
                  <a:pt x="0" y="1141701"/>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4" name="Freeform 4"/>
          <p:cNvSpPr/>
          <p:nvPr/>
        </p:nvSpPr>
        <p:spPr>
          <a:xfrm>
            <a:off x="945995" y="3263639"/>
            <a:ext cx="2029114" cy="2168095"/>
          </a:xfrm>
          <a:custGeom>
            <a:avLst/>
            <a:gdLst/>
            <a:ahLst/>
            <a:cxnLst/>
            <a:rect l="l" t="t" r="r" b="b"/>
            <a:pathLst>
              <a:path w="2029114" h="2168095">
                <a:moveTo>
                  <a:pt x="0" y="0"/>
                </a:moveTo>
                <a:lnTo>
                  <a:pt x="2029114" y="0"/>
                </a:lnTo>
                <a:lnTo>
                  <a:pt x="2029114" y="2168095"/>
                </a:lnTo>
                <a:lnTo>
                  <a:pt x="0" y="2168095"/>
                </a:lnTo>
                <a:lnTo>
                  <a:pt x="0" y="0"/>
                </a:lnTo>
                <a:close/>
              </a:path>
            </a:pathLst>
          </a:custGeom>
          <a:blipFill>
            <a:blip r:embed="rId5"/>
            <a:stretch>
              <a:fillRect/>
            </a:stretch>
          </a:blipFill>
        </p:spPr>
      </p:sp>
      <p:sp>
        <p:nvSpPr>
          <p:cNvPr id="5" name="Freeform 5"/>
          <p:cNvSpPr/>
          <p:nvPr/>
        </p:nvSpPr>
        <p:spPr>
          <a:xfrm>
            <a:off x="4194122" y="3263639"/>
            <a:ext cx="1954992" cy="2168095"/>
          </a:xfrm>
          <a:custGeom>
            <a:avLst/>
            <a:gdLst/>
            <a:ahLst/>
            <a:cxnLst/>
            <a:rect l="l" t="t" r="r" b="b"/>
            <a:pathLst>
              <a:path w="1954992" h="2168095">
                <a:moveTo>
                  <a:pt x="0" y="0"/>
                </a:moveTo>
                <a:lnTo>
                  <a:pt x="1954991" y="0"/>
                </a:lnTo>
                <a:lnTo>
                  <a:pt x="1954991" y="2168095"/>
                </a:lnTo>
                <a:lnTo>
                  <a:pt x="0" y="2168095"/>
                </a:lnTo>
                <a:lnTo>
                  <a:pt x="0" y="0"/>
                </a:lnTo>
                <a:close/>
              </a:path>
            </a:pathLst>
          </a:custGeom>
          <a:blipFill>
            <a:blip r:embed="rId6"/>
            <a:stretch>
              <a:fillRect/>
            </a:stretch>
          </a:blipFill>
        </p:spPr>
      </p:sp>
      <p:sp>
        <p:nvSpPr>
          <p:cNvPr id="6" name="Freeform 6"/>
          <p:cNvSpPr/>
          <p:nvPr/>
        </p:nvSpPr>
        <p:spPr>
          <a:xfrm>
            <a:off x="7425577" y="3263639"/>
            <a:ext cx="2082512" cy="2168095"/>
          </a:xfrm>
          <a:custGeom>
            <a:avLst/>
            <a:gdLst/>
            <a:ahLst/>
            <a:cxnLst/>
            <a:rect l="l" t="t" r="r" b="b"/>
            <a:pathLst>
              <a:path w="2082512" h="2168095">
                <a:moveTo>
                  <a:pt x="0" y="0"/>
                </a:moveTo>
                <a:lnTo>
                  <a:pt x="2082512" y="0"/>
                </a:lnTo>
                <a:lnTo>
                  <a:pt x="2082512" y="2168095"/>
                </a:lnTo>
                <a:lnTo>
                  <a:pt x="0" y="2168095"/>
                </a:lnTo>
                <a:lnTo>
                  <a:pt x="0" y="0"/>
                </a:lnTo>
                <a:close/>
              </a:path>
            </a:pathLst>
          </a:custGeom>
          <a:blipFill>
            <a:blip r:embed="rId7"/>
            <a:stretch>
              <a:fillRect/>
            </a:stretch>
          </a:blipFill>
        </p:spPr>
      </p:sp>
      <p:sp>
        <p:nvSpPr>
          <p:cNvPr id="7" name="Freeform 7"/>
          <p:cNvSpPr/>
          <p:nvPr/>
        </p:nvSpPr>
        <p:spPr>
          <a:xfrm>
            <a:off x="10939678" y="3263639"/>
            <a:ext cx="1997677" cy="2168095"/>
          </a:xfrm>
          <a:custGeom>
            <a:avLst/>
            <a:gdLst/>
            <a:ahLst/>
            <a:cxnLst/>
            <a:rect l="l" t="t" r="r" b="b"/>
            <a:pathLst>
              <a:path w="1997677" h="2168095">
                <a:moveTo>
                  <a:pt x="0" y="0"/>
                </a:moveTo>
                <a:lnTo>
                  <a:pt x="1997677" y="0"/>
                </a:lnTo>
                <a:lnTo>
                  <a:pt x="1997677" y="2168095"/>
                </a:lnTo>
                <a:lnTo>
                  <a:pt x="0" y="2168095"/>
                </a:lnTo>
                <a:lnTo>
                  <a:pt x="0" y="0"/>
                </a:lnTo>
                <a:close/>
              </a:path>
            </a:pathLst>
          </a:custGeom>
          <a:blipFill>
            <a:blip r:embed="rId8"/>
            <a:stretch>
              <a:fillRect/>
            </a:stretch>
          </a:blipFill>
        </p:spPr>
      </p:sp>
      <p:sp>
        <p:nvSpPr>
          <p:cNvPr id="8" name="Freeform 8"/>
          <p:cNvSpPr/>
          <p:nvPr/>
        </p:nvSpPr>
        <p:spPr>
          <a:xfrm>
            <a:off x="14833458" y="3650227"/>
            <a:ext cx="1532955" cy="1372089"/>
          </a:xfrm>
          <a:custGeom>
            <a:avLst/>
            <a:gdLst/>
            <a:ahLst/>
            <a:cxnLst/>
            <a:rect l="l" t="t" r="r" b="b"/>
            <a:pathLst>
              <a:path w="1532955" h="1372089">
                <a:moveTo>
                  <a:pt x="0" y="0"/>
                </a:moveTo>
                <a:lnTo>
                  <a:pt x="1532955" y="0"/>
                </a:lnTo>
                <a:lnTo>
                  <a:pt x="1532955" y="1372090"/>
                </a:lnTo>
                <a:lnTo>
                  <a:pt x="0" y="1372090"/>
                </a:lnTo>
                <a:lnTo>
                  <a:pt x="0" y="0"/>
                </a:lnTo>
                <a:close/>
              </a:path>
            </a:pathLst>
          </a:custGeom>
          <a:blipFill>
            <a:blip r:embed="rId9"/>
            <a:stretch>
              <a:fillRect/>
            </a:stretch>
          </a:blipFill>
        </p:spPr>
      </p:sp>
      <p:sp>
        <p:nvSpPr>
          <p:cNvPr id="9" name="Freeform 9"/>
          <p:cNvSpPr/>
          <p:nvPr/>
        </p:nvSpPr>
        <p:spPr>
          <a:xfrm>
            <a:off x="971171" y="6792947"/>
            <a:ext cx="1952786" cy="2110119"/>
          </a:xfrm>
          <a:custGeom>
            <a:avLst/>
            <a:gdLst/>
            <a:ahLst/>
            <a:cxnLst/>
            <a:rect l="l" t="t" r="r" b="b"/>
            <a:pathLst>
              <a:path w="1952786" h="2110119">
                <a:moveTo>
                  <a:pt x="0" y="0"/>
                </a:moveTo>
                <a:lnTo>
                  <a:pt x="1952785" y="0"/>
                </a:lnTo>
                <a:lnTo>
                  <a:pt x="1952785" y="2110119"/>
                </a:lnTo>
                <a:lnTo>
                  <a:pt x="0" y="2110119"/>
                </a:lnTo>
                <a:lnTo>
                  <a:pt x="0" y="0"/>
                </a:lnTo>
                <a:close/>
              </a:path>
            </a:pathLst>
          </a:custGeom>
          <a:blipFill>
            <a:blip r:embed="rId10"/>
            <a:stretch>
              <a:fillRect/>
            </a:stretch>
          </a:blipFill>
        </p:spPr>
      </p:sp>
      <p:sp>
        <p:nvSpPr>
          <p:cNvPr id="10" name="Freeform 10"/>
          <p:cNvSpPr/>
          <p:nvPr/>
        </p:nvSpPr>
        <p:spPr>
          <a:xfrm>
            <a:off x="4300610" y="6792947"/>
            <a:ext cx="1916615" cy="2110119"/>
          </a:xfrm>
          <a:custGeom>
            <a:avLst/>
            <a:gdLst/>
            <a:ahLst/>
            <a:cxnLst/>
            <a:rect l="l" t="t" r="r" b="b"/>
            <a:pathLst>
              <a:path w="1916615" h="2110119">
                <a:moveTo>
                  <a:pt x="0" y="0"/>
                </a:moveTo>
                <a:lnTo>
                  <a:pt x="1916615" y="0"/>
                </a:lnTo>
                <a:lnTo>
                  <a:pt x="1916615" y="2110119"/>
                </a:lnTo>
                <a:lnTo>
                  <a:pt x="0" y="2110119"/>
                </a:lnTo>
                <a:lnTo>
                  <a:pt x="0" y="0"/>
                </a:lnTo>
                <a:close/>
              </a:path>
            </a:pathLst>
          </a:custGeom>
          <a:blipFill>
            <a:blip r:embed="rId11"/>
            <a:stretch>
              <a:fillRect/>
            </a:stretch>
          </a:blipFill>
        </p:spPr>
      </p:sp>
      <p:sp>
        <p:nvSpPr>
          <p:cNvPr id="11" name="Freeform 11"/>
          <p:cNvSpPr/>
          <p:nvPr/>
        </p:nvSpPr>
        <p:spPr>
          <a:xfrm>
            <a:off x="7555970" y="6792947"/>
            <a:ext cx="1938785" cy="2110119"/>
          </a:xfrm>
          <a:custGeom>
            <a:avLst/>
            <a:gdLst/>
            <a:ahLst/>
            <a:cxnLst/>
            <a:rect l="l" t="t" r="r" b="b"/>
            <a:pathLst>
              <a:path w="1938785" h="2110119">
                <a:moveTo>
                  <a:pt x="0" y="0"/>
                </a:moveTo>
                <a:lnTo>
                  <a:pt x="1938785" y="0"/>
                </a:lnTo>
                <a:lnTo>
                  <a:pt x="1938785" y="2110119"/>
                </a:lnTo>
                <a:lnTo>
                  <a:pt x="0" y="2110119"/>
                </a:lnTo>
                <a:lnTo>
                  <a:pt x="0" y="0"/>
                </a:lnTo>
                <a:close/>
              </a:path>
            </a:pathLst>
          </a:custGeom>
          <a:blipFill>
            <a:blip r:embed="rId12"/>
            <a:stretch>
              <a:fillRect/>
            </a:stretch>
          </a:blipFill>
        </p:spPr>
      </p:sp>
      <p:sp>
        <p:nvSpPr>
          <p:cNvPr id="12" name="Freeform 12"/>
          <p:cNvSpPr/>
          <p:nvPr/>
        </p:nvSpPr>
        <p:spPr>
          <a:xfrm>
            <a:off x="11050185" y="6792947"/>
            <a:ext cx="1938785" cy="2110119"/>
          </a:xfrm>
          <a:custGeom>
            <a:avLst/>
            <a:gdLst/>
            <a:ahLst/>
            <a:cxnLst/>
            <a:rect l="l" t="t" r="r" b="b"/>
            <a:pathLst>
              <a:path w="1938785" h="2110119">
                <a:moveTo>
                  <a:pt x="0" y="0"/>
                </a:moveTo>
                <a:lnTo>
                  <a:pt x="1938784" y="0"/>
                </a:lnTo>
                <a:lnTo>
                  <a:pt x="1938784" y="2110119"/>
                </a:lnTo>
                <a:lnTo>
                  <a:pt x="0" y="2110119"/>
                </a:lnTo>
                <a:lnTo>
                  <a:pt x="0" y="0"/>
                </a:lnTo>
                <a:close/>
              </a:path>
            </a:pathLst>
          </a:custGeom>
          <a:blipFill>
            <a:blip r:embed="rId13"/>
            <a:stretch>
              <a:fillRect/>
            </a:stretch>
          </a:blipFill>
        </p:spPr>
      </p:sp>
      <p:sp>
        <p:nvSpPr>
          <p:cNvPr id="13" name="Freeform 13"/>
          <p:cNvSpPr/>
          <p:nvPr/>
        </p:nvSpPr>
        <p:spPr>
          <a:xfrm>
            <a:off x="14934331" y="7179536"/>
            <a:ext cx="1404674" cy="1460489"/>
          </a:xfrm>
          <a:custGeom>
            <a:avLst/>
            <a:gdLst/>
            <a:ahLst/>
            <a:cxnLst/>
            <a:rect l="l" t="t" r="r" b="b"/>
            <a:pathLst>
              <a:path w="1404674" h="1460489">
                <a:moveTo>
                  <a:pt x="0" y="0"/>
                </a:moveTo>
                <a:lnTo>
                  <a:pt x="1404674" y="0"/>
                </a:lnTo>
                <a:lnTo>
                  <a:pt x="1404674" y="1460488"/>
                </a:lnTo>
                <a:lnTo>
                  <a:pt x="0" y="1460488"/>
                </a:lnTo>
                <a:lnTo>
                  <a:pt x="0" y="0"/>
                </a:lnTo>
                <a:close/>
              </a:path>
            </a:pathLst>
          </a:custGeom>
          <a:blipFill>
            <a:blip r:embed="rId14"/>
            <a:stretch>
              <a:fillRect/>
            </a:stretch>
          </a:blipFill>
        </p:spPr>
      </p:sp>
      <p:sp>
        <p:nvSpPr>
          <p:cNvPr id="14" name="TextBox 14"/>
          <p:cNvSpPr txBox="1"/>
          <p:nvPr/>
        </p:nvSpPr>
        <p:spPr>
          <a:xfrm>
            <a:off x="806990" y="595777"/>
            <a:ext cx="13786148" cy="679450"/>
          </a:xfrm>
          <a:prstGeom prst="rect">
            <a:avLst/>
          </a:prstGeom>
        </p:spPr>
        <p:txBody>
          <a:bodyPr lIns="0" tIns="0" rIns="0" bIns="0" rtlCol="0" anchor="t">
            <a:spAutoFit/>
          </a:bodyPr>
          <a:lstStyle/>
          <a:p>
            <a:pPr>
              <a:lnSpc>
                <a:spcPts val="5599"/>
              </a:lnSpc>
            </a:pPr>
            <a:r>
              <a:rPr lang="en-US" sz="3999">
                <a:solidFill>
                  <a:srgbClr val="571200"/>
                </a:solidFill>
                <a:latin typeface="Inter 1 Bold"/>
              </a:rPr>
              <a:t>THINK TANKS IN SUPPORT OF THE MISSION AND EUSO</a:t>
            </a:r>
          </a:p>
        </p:txBody>
      </p:sp>
      <p:sp>
        <p:nvSpPr>
          <p:cNvPr id="15" name="TextBox 15"/>
          <p:cNvSpPr txBox="1"/>
          <p:nvPr/>
        </p:nvSpPr>
        <p:spPr>
          <a:xfrm>
            <a:off x="1028700" y="5275067"/>
            <a:ext cx="1965453" cy="780611"/>
          </a:xfrm>
          <a:prstGeom prst="rect">
            <a:avLst/>
          </a:prstGeom>
        </p:spPr>
        <p:txBody>
          <a:bodyPr lIns="0" tIns="0" rIns="0" bIns="0" rtlCol="0" anchor="t">
            <a:spAutoFit/>
          </a:bodyPr>
          <a:lstStyle/>
          <a:p>
            <a:pPr algn="ctr">
              <a:lnSpc>
                <a:spcPts val="3126"/>
              </a:lnSpc>
            </a:pPr>
            <a:r>
              <a:rPr lang="en-US" sz="2541">
                <a:solidFill>
                  <a:srgbClr val="571200"/>
                </a:solidFill>
                <a:latin typeface="Inter 1 Bold"/>
              </a:rPr>
              <a:t>Erosion Prevention</a:t>
            </a:r>
          </a:p>
        </p:txBody>
      </p:sp>
      <p:sp>
        <p:nvSpPr>
          <p:cNvPr id="16" name="TextBox 16"/>
          <p:cNvSpPr txBox="1"/>
          <p:nvPr/>
        </p:nvSpPr>
        <p:spPr>
          <a:xfrm>
            <a:off x="740079" y="8836154"/>
            <a:ext cx="2440946" cy="760247"/>
          </a:xfrm>
          <a:prstGeom prst="rect">
            <a:avLst/>
          </a:prstGeom>
        </p:spPr>
        <p:txBody>
          <a:bodyPr lIns="0" tIns="0" rIns="0" bIns="0" rtlCol="0" anchor="t">
            <a:spAutoFit/>
          </a:bodyPr>
          <a:lstStyle/>
          <a:p>
            <a:pPr algn="ctr">
              <a:lnSpc>
                <a:spcPts val="3042"/>
              </a:lnSpc>
            </a:pPr>
            <a:r>
              <a:rPr lang="en-US" sz="2473">
                <a:solidFill>
                  <a:srgbClr val="571200"/>
                </a:solidFill>
                <a:latin typeface="Inter 1 Bold"/>
              </a:rPr>
              <a:t>Soil sealing and urban soils</a:t>
            </a:r>
          </a:p>
        </p:txBody>
      </p:sp>
      <p:sp>
        <p:nvSpPr>
          <p:cNvPr id="17" name="TextBox 17"/>
          <p:cNvSpPr txBox="1"/>
          <p:nvPr/>
        </p:nvSpPr>
        <p:spPr>
          <a:xfrm>
            <a:off x="4276191" y="5286482"/>
            <a:ext cx="1965453" cy="780611"/>
          </a:xfrm>
          <a:prstGeom prst="rect">
            <a:avLst/>
          </a:prstGeom>
        </p:spPr>
        <p:txBody>
          <a:bodyPr lIns="0" tIns="0" rIns="0" bIns="0" rtlCol="0" anchor="t">
            <a:spAutoFit/>
          </a:bodyPr>
          <a:lstStyle/>
          <a:p>
            <a:pPr algn="ctr">
              <a:lnSpc>
                <a:spcPts val="3126"/>
              </a:lnSpc>
            </a:pPr>
            <a:r>
              <a:rPr lang="en-US" sz="2541">
                <a:solidFill>
                  <a:srgbClr val="571200"/>
                </a:solidFill>
                <a:latin typeface="Inter 1 Bold"/>
              </a:rPr>
              <a:t>Land degradation</a:t>
            </a:r>
          </a:p>
        </p:txBody>
      </p:sp>
      <p:sp>
        <p:nvSpPr>
          <p:cNvPr id="18" name="TextBox 18"/>
          <p:cNvSpPr txBox="1"/>
          <p:nvPr/>
        </p:nvSpPr>
        <p:spPr>
          <a:xfrm>
            <a:off x="4328748" y="8836154"/>
            <a:ext cx="1912896" cy="760247"/>
          </a:xfrm>
          <a:prstGeom prst="rect">
            <a:avLst/>
          </a:prstGeom>
        </p:spPr>
        <p:txBody>
          <a:bodyPr lIns="0" tIns="0" rIns="0" bIns="0" rtlCol="0" anchor="t">
            <a:spAutoFit/>
          </a:bodyPr>
          <a:lstStyle/>
          <a:p>
            <a:pPr algn="ctr">
              <a:lnSpc>
                <a:spcPts val="3042"/>
              </a:lnSpc>
            </a:pPr>
            <a:r>
              <a:rPr lang="en-US" sz="2473">
                <a:solidFill>
                  <a:srgbClr val="571200"/>
                </a:solidFill>
                <a:latin typeface="Inter 1 Bold"/>
              </a:rPr>
              <a:t>Soil</a:t>
            </a:r>
          </a:p>
          <a:p>
            <a:pPr algn="ctr">
              <a:lnSpc>
                <a:spcPts val="3042"/>
              </a:lnSpc>
            </a:pPr>
            <a:r>
              <a:rPr lang="en-US" sz="2473">
                <a:solidFill>
                  <a:srgbClr val="571200"/>
                </a:solidFill>
                <a:latin typeface="Inter 1 Bold"/>
              </a:rPr>
              <a:t>structure</a:t>
            </a:r>
          </a:p>
        </p:txBody>
      </p:sp>
      <p:sp>
        <p:nvSpPr>
          <p:cNvPr id="19" name="TextBox 19"/>
          <p:cNvSpPr txBox="1"/>
          <p:nvPr/>
        </p:nvSpPr>
        <p:spPr>
          <a:xfrm>
            <a:off x="7596490" y="5286482"/>
            <a:ext cx="1965453" cy="780611"/>
          </a:xfrm>
          <a:prstGeom prst="rect">
            <a:avLst/>
          </a:prstGeom>
        </p:spPr>
        <p:txBody>
          <a:bodyPr lIns="0" tIns="0" rIns="0" bIns="0" rtlCol="0" anchor="t">
            <a:spAutoFit/>
          </a:bodyPr>
          <a:lstStyle/>
          <a:p>
            <a:pPr algn="ctr">
              <a:lnSpc>
                <a:spcPts val="3126"/>
              </a:lnSpc>
            </a:pPr>
            <a:r>
              <a:rPr lang="en-US" sz="2541">
                <a:solidFill>
                  <a:srgbClr val="571200"/>
                </a:solidFill>
                <a:latin typeface="Inter 1 Bold"/>
              </a:rPr>
              <a:t>Footprint</a:t>
            </a:r>
          </a:p>
          <a:p>
            <a:pPr algn="ctr">
              <a:lnSpc>
                <a:spcPts val="3126"/>
              </a:lnSpc>
            </a:pPr>
            <a:r>
              <a:rPr lang="en-US" sz="2541">
                <a:solidFill>
                  <a:srgbClr val="571200"/>
                </a:solidFill>
                <a:latin typeface="Inter 1 Bold"/>
              </a:rPr>
              <a:t>on soils</a:t>
            </a:r>
          </a:p>
        </p:txBody>
      </p:sp>
      <p:sp>
        <p:nvSpPr>
          <p:cNvPr id="20" name="TextBox 20"/>
          <p:cNvSpPr txBox="1"/>
          <p:nvPr/>
        </p:nvSpPr>
        <p:spPr>
          <a:xfrm>
            <a:off x="7622769" y="8836154"/>
            <a:ext cx="1912896" cy="760247"/>
          </a:xfrm>
          <a:prstGeom prst="rect">
            <a:avLst/>
          </a:prstGeom>
        </p:spPr>
        <p:txBody>
          <a:bodyPr lIns="0" tIns="0" rIns="0" bIns="0" rtlCol="0" anchor="t">
            <a:spAutoFit/>
          </a:bodyPr>
          <a:lstStyle/>
          <a:p>
            <a:pPr algn="ctr">
              <a:lnSpc>
                <a:spcPts val="3042"/>
              </a:lnSpc>
            </a:pPr>
            <a:r>
              <a:rPr lang="en-US" sz="2473">
                <a:solidFill>
                  <a:srgbClr val="571200"/>
                </a:solidFill>
                <a:latin typeface="Inter 1 Bold"/>
              </a:rPr>
              <a:t>Soil</a:t>
            </a:r>
          </a:p>
          <a:p>
            <a:pPr algn="ctr">
              <a:lnSpc>
                <a:spcPts val="3042"/>
              </a:lnSpc>
            </a:pPr>
            <a:r>
              <a:rPr lang="en-US" sz="2473">
                <a:solidFill>
                  <a:srgbClr val="571200"/>
                </a:solidFill>
                <a:latin typeface="Inter 1 Bold"/>
              </a:rPr>
              <a:t>literacy</a:t>
            </a:r>
          </a:p>
        </p:txBody>
      </p:sp>
      <p:sp>
        <p:nvSpPr>
          <p:cNvPr id="21" name="TextBox 21"/>
          <p:cNvSpPr txBox="1"/>
          <p:nvPr/>
        </p:nvSpPr>
        <p:spPr>
          <a:xfrm>
            <a:off x="10394037" y="8836154"/>
            <a:ext cx="3251080" cy="760247"/>
          </a:xfrm>
          <a:prstGeom prst="rect">
            <a:avLst/>
          </a:prstGeom>
        </p:spPr>
        <p:txBody>
          <a:bodyPr lIns="0" tIns="0" rIns="0" bIns="0" rtlCol="0" anchor="t">
            <a:spAutoFit/>
          </a:bodyPr>
          <a:lstStyle/>
          <a:p>
            <a:pPr algn="ctr">
              <a:lnSpc>
                <a:spcPts val="3042"/>
              </a:lnSpc>
            </a:pPr>
            <a:r>
              <a:rPr lang="en-US" sz="2473">
                <a:solidFill>
                  <a:srgbClr val="571200"/>
                </a:solidFill>
                <a:latin typeface="Inter 1 Bold"/>
              </a:rPr>
              <a:t>Nature conservation of soil biodiversity</a:t>
            </a:r>
          </a:p>
        </p:txBody>
      </p:sp>
      <p:sp>
        <p:nvSpPr>
          <p:cNvPr id="22" name="TextBox 22"/>
          <p:cNvSpPr txBox="1"/>
          <p:nvPr/>
        </p:nvSpPr>
        <p:spPr>
          <a:xfrm>
            <a:off x="10690961" y="5286482"/>
            <a:ext cx="2657232" cy="780611"/>
          </a:xfrm>
          <a:prstGeom prst="rect">
            <a:avLst/>
          </a:prstGeom>
        </p:spPr>
        <p:txBody>
          <a:bodyPr lIns="0" tIns="0" rIns="0" bIns="0" rtlCol="0" anchor="t">
            <a:spAutoFit/>
          </a:bodyPr>
          <a:lstStyle/>
          <a:p>
            <a:pPr algn="ctr">
              <a:lnSpc>
                <a:spcPts val="3126"/>
              </a:lnSpc>
            </a:pPr>
            <a:r>
              <a:rPr lang="en-US" sz="2541">
                <a:solidFill>
                  <a:srgbClr val="571200"/>
                </a:solidFill>
                <a:latin typeface="Inter 1 Bold"/>
              </a:rPr>
              <a:t>Soil organic carbon stocks</a:t>
            </a:r>
          </a:p>
        </p:txBody>
      </p:sp>
      <p:sp>
        <p:nvSpPr>
          <p:cNvPr id="23" name="TextBox 23"/>
          <p:cNvSpPr txBox="1"/>
          <p:nvPr/>
        </p:nvSpPr>
        <p:spPr>
          <a:xfrm>
            <a:off x="14531065" y="5275067"/>
            <a:ext cx="2076591" cy="792026"/>
          </a:xfrm>
          <a:prstGeom prst="rect">
            <a:avLst/>
          </a:prstGeom>
        </p:spPr>
        <p:txBody>
          <a:bodyPr lIns="0" tIns="0" rIns="0" bIns="0" rtlCol="0" anchor="t">
            <a:spAutoFit/>
          </a:bodyPr>
          <a:lstStyle/>
          <a:p>
            <a:pPr algn="ctr">
              <a:lnSpc>
                <a:spcPts val="3123"/>
              </a:lnSpc>
            </a:pPr>
            <a:r>
              <a:rPr lang="en-US" sz="2539">
                <a:solidFill>
                  <a:srgbClr val="571200"/>
                </a:solidFill>
                <a:latin typeface="Inter 1 Bold"/>
              </a:rPr>
              <a:t>Pollution and restoration</a:t>
            </a:r>
          </a:p>
        </p:txBody>
      </p:sp>
      <p:sp>
        <p:nvSpPr>
          <p:cNvPr id="24" name="TextBox 24"/>
          <p:cNvSpPr txBox="1"/>
          <p:nvPr/>
        </p:nvSpPr>
        <p:spPr>
          <a:xfrm>
            <a:off x="14352534" y="8862342"/>
            <a:ext cx="2494803" cy="734059"/>
          </a:xfrm>
          <a:prstGeom prst="rect">
            <a:avLst/>
          </a:prstGeom>
        </p:spPr>
        <p:txBody>
          <a:bodyPr lIns="0" tIns="0" rIns="0" bIns="0" rtlCol="0" anchor="t">
            <a:spAutoFit/>
          </a:bodyPr>
          <a:lstStyle/>
          <a:p>
            <a:pPr algn="ctr">
              <a:lnSpc>
                <a:spcPts val="2935"/>
              </a:lnSpc>
            </a:pPr>
            <a:r>
              <a:rPr lang="en-US" sz="2386">
                <a:solidFill>
                  <a:srgbClr val="571200"/>
                </a:solidFill>
                <a:latin typeface="Inter 1 Bold"/>
              </a:rPr>
              <a:t>Climate smart agriculture</a:t>
            </a:r>
          </a:p>
        </p:txBody>
      </p:sp>
      <p:sp>
        <p:nvSpPr>
          <p:cNvPr id="25" name="TextBox 25"/>
          <p:cNvSpPr txBox="1"/>
          <p:nvPr/>
        </p:nvSpPr>
        <p:spPr>
          <a:xfrm>
            <a:off x="1028700" y="1772270"/>
            <a:ext cx="15033893" cy="973090"/>
          </a:xfrm>
          <a:prstGeom prst="rect">
            <a:avLst/>
          </a:prstGeom>
        </p:spPr>
        <p:txBody>
          <a:bodyPr lIns="0" tIns="0" rIns="0" bIns="0" rtlCol="0" anchor="t">
            <a:spAutoFit/>
          </a:bodyPr>
          <a:lstStyle/>
          <a:p>
            <a:pPr algn="ctr">
              <a:lnSpc>
                <a:spcPts val="2577"/>
              </a:lnSpc>
            </a:pPr>
            <a:r>
              <a:rPr lang="en-US" sz="2095" dirty="0">
                <a:solidFill>
                  <a:srgbClr val="000000"/>
                </a:solidFill>
                <a:latin typeface="Inter 1"/>
              </a:rPr>
              <a:t>At the core of SOLO will be the implementation of the Think Tanks, one for each Soil Mission objective, with the aim of co-creating knowledge and identifying the knowledge gaps, drivers, bottlenecks, and novel approaches, as well as suggesting KPIs to monitor the progress of the Mission R&amp;I related activities.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92757" y="-1817"/>
            <a:ext cx="17522133" cy="1950839"/>
            <a:chOff x="0" y="0"/>
            <a:chExt cx="23362844" cy="2601119"/>
          </a:xfrm>
        </p:grpSpPr>
        <p:sp>
          <p:nvSpPr>
            <p:cNvPr id="3" name="Freeform 3"/>
            <p:cNvSpPr/>
            <p:nvPr/>
          </p:nvSpPr>
          <p:spPr>
            <a:xfrm>
              <a:off x="0" y="0"/>
              <a:ext cx="5962449" cy="2601119"/>
            </a:xfrm>
            <a:custGeom>
              <a:avLst/>
              <a:gdLst/>
              <a:ahLst/>
              <a:cxnLst/>
              <a:rect l="l" t="t" r="r" b="b"/>
              <a:pathLst>
                <a:path w="5962449" h="2601119">
                  <a:moveTo>
                    <a:pt x="0" y="0"/>
                  </a:moveTo>
                  <a:lnTo>
                    <a:pt x="5962449" y="0"/>
                  </a:lnTo>
                  <a:lnTo>
                    <a:pt x="5962449" y="2601119"/>
                  </a:lnTo>
                  <a:lnTo>
                    <a:pt x="0" y="260111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TextBox 4"/>
            <p:cNvSpPr txBox="1"/>
            <p:nvPr/>
          </p:nvSpPr>
          <p:spPr>
            <a:xfrm>
              <a:off x="6532995" y="822193"/>
              <a:ext cx="16829849" cy="880533"/>
            </a:xfrm>
            <a:prstGeom prst="rect">
              <a:avLst/>
            </a:prstGeom>
          </p:spPr>
          <p:txBody>
            <a:bodyPr lIns="0" tIns="0" rIns="0" bIns="0" rtlCol="0" anchor="t">
              <a:spAutoFit/>
            </a:bodyPr>
            <a:lstStyle/>
            <a:p>
              <a:pPr>
                <a:lnSpc>
                  <a:spcPts val="5599"/>
                </a:lnSpc>
              </a:pPr>
              <a:r>
                <a:rPr lang="en-US" sz="3999">
                  <a:solidFill>
                    <a:srgbClr val="571200"/>
                  </a:solidFill>
                  <a:latin typeface="Inter 1 Bold"/>
                </a:rPr>
                <a:t>DEVELOP OBJECTIVE-SPECIFIC R&amp;I ROADMAPS</a:t>
              </a:r>
            </a:p>
          </p:txBody>
        </p:sp>
      </p:grpSp>
      <p:sp>
        <p:nvSpPr>
          <p:cNvPr id="5" name="Freeform 5"/>
          <p:cNvSpPr/>
          <p:nvPr/>
        </p:nvSpPr>
        <p:spPr>
          <a:xfrm>
            <a:off x="16533352" y="374177"/>
            <a:ext cx="1141700" cy="1141700"/>
          </a:xfrm>
          <a:custGeom>
            <a:avLst/>
            <a:gdLst/>
            <a:ahLst/>
            <a:cxnLst/>
            <a:rect l="l" t="t" r="r" b="b"/>
            <a:pathLst>
              <a:path w="1141700" h="1141700">
                <a:moveTo>
                  <a:pt x="0" y="0"/>
                </a:moveTo>
                <a:lnTo>
                  <a:pt x="1141700" y="0"/>
                </a:lnTo>
                <a:lnTo>
                  <a:pt x="1141700" y="1141701"/>
                </a:lnTo>
                <a:lnTo>
                  <a:pt x="0" y="1141701"/>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6" name="Freeform 6"/>
          <p:cNvSpPr/>
          <p:nvPr/>
        </p:nvSpPr>
        <p:spPr>
          <a:xfrm flipH="1">
            <a:off x="11894882" y="1949022"/>
            <a:ext cx="6404047" cy="8042759"/>
          </a:xfrm>
          <a:custGeom>
            <a:avLst/>
            <a:gdLst/>
            <a:ahLst/>
            <a:cxnLst/>
            <a:rect l="l" t="t" r="r" b="b"/>
            <a:pathLst>
              <a:path w="6404047" h="8042759">
                <a:moveTo>
                  <a:pt x="6404047" y="0"/>
                </a:moveTo>
                <a:lnTo>
                  <a:pt x="0" y="0"/>
                </a:lnTo>
                <a:lnTo>
                  <a:pt x="0" y="8042759"/>
                </a:lnTo>
                <a:lnTo>
                  <a:pt x="6404047" y="8042759"/>
                </a:lnTo>
                <a:lnTo>
                  <a:pt x="6404047"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p>
      <p:sp>
        <p:nvSpPr>
          <p:cNvPr id="7" name="Freeform 7"/>
          <p:cNvSpPr/>
          <p:nvPr/>
        </p:nvSpPr>
        <p:spPr>
          <a:xfrm>
            <a:off x="1834681" y="2140986"/>
            <a:ext cx="7319765" cy="7319765"/>
          </a:xfrm>
          <a:custGeom>
            <a:avLst/>
            <a:gdLst/>
            <a:ahLst/>
            <a:cxnLst/>
            <a:rect l="l" t="t" r="r" b="b"/>
            <a:pathLst>
              <a:path w="7319765" h="7319765">
                <a:moveTo>
                  <a:pt x="0" y="0"/>
                </a:moveTo>
                <a:lnTo>
                  <a:pt x="7319765" y="0"/>
                </a:lnTo>
                <a:lnTo>
                  <a:pt x="7319765" y="7319766"/>
                </a:lnTo>
                <a:lnTo>
                  <a:pt x="0" y="73197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14612472" y="4452653"/>
            <a:ext cx="3446784" cy="1114792"/>
          </a:xfrm>
          <a:prstGeom prst="rect">
            <a:avLst/>
          </a:prstGeom>
        </p:spPr>
        <p:txBody>
          <a:bodyPr lIns="0" tIns="0" rIns="0" bIns="0" rtlCol="0" anchor="t">
            <a:spAutoFit/>
          </a:bodyPr>
          <a:lstStyle/>
          <a:p>
            <a:pPr algn="ctr">
              <a:lnSpc>
                <a:spcPts val="2956"/>
              </a:lnSpc>
            </a:pPr>
            <a:r>
              <a:rPr lang="en-US" sz="2403">
                <a:solidFill>
                  <a:srgbClr val="571200"/>
                </a:solidFill>
                <a:latin typeface="Inter 1 Bold"/>
              </a:rPr>
              <a:t>State of the art</a:t>
            </a:r>
          </a:p>
          <a:p>
            <a:pPr algn="ctr">
              <a:lnSpc>
                <a:spcPts val="2956"/>
              </a:lnSpc>
            </a:pPr>
            <a:r>
              <a:rPr lang="en-US" sz="2403">
                <a:solidFill>
                  <a:srgbClr val="571200"/>
                </a:solidFill>
                <a:latin typeface="Inter 1 Bold"/>
              </a:rPr>
              <a:t>R&amp;I Gaps</a:t>
            </a:r>
          </a:p>
          <a:p>
            <a:pPr algn="ctr">
              <a:lnSpc>
                <a:spcPts val="2956"/>
              </a:lnSpc>
            </a:pPr>
            <a:r>
              <a:rPr lang="en-US" sz="2403">
                <a:solidFill>
                  <a:srgbClr val="571200"/>
                </a:solidFill>
                <a:latin typeface="Inter 1 Bold"/>
              </a:rPr>
              <a:t>Funding priorities</a:t>
            </a:r>
          </a:p>
        </p:txBody>
      </p:sp>
      <p:sp>
        <p:nvSpPr>
          <p:cNvPr id="9" name="TextBox 9"/>
          <p:cNvSpPr txBox="1"/>
          <p:nvPr/>
        </p:nvSpPr>
        <p:spPr>
          <a:xfrm>
            <a:off x="3355575" y="3165780"/>
            <a:ext cx="1811291"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economists</a:t>
            </a:r>
          </a:p>
        </p:txBody>
      </p:sp>
      <p:sp>
        <p:nvSpPr>
          <p:cNvPr id="10" name="TextBox 10"/>
          <p:cNvSpPr txBox="1"/>
          <p:nvPr/>
        </p:nvSpPr>
        <p:spPr>
          <a:xfrm>
            <a:off x="4653245" y="2620553"/>
            <a:ext cx="2037594"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soil scientists</a:t>
            </a:r>
          </a:p>
        </p:txBody>
      </p:sp>
      <p:sp>
        <p:nvSpPr>
          <p:cNvPr id="11" name="TextBox 11"/>
          <p:cNvSpPr txBox="1"/>
          <p:nvPr/>
        </p:nvSpPr>
        <p:spPr>
          <a:xfrm>
            <a:off x="5424186" y="3242199"/>
            <a:ext cx="2533307"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climate scientists</a:t>
            </a:r>
          </a:p>
        </p:txBody>
      </p:sp>
      <p:sp>
        <p:nvSpPr>
          <p:cNvPr id="12" name="TextBox 12"/>
          <p:cNvSpPr txBox="1"/>
          <p:nvPr/>
        </p:nvSpPr>
        <p:spPr>
          <a:xfrm>
            <a:off x="4474335" y="7137000"/>
            <a:ext cx="3676702" cy="592852"/>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restoration and remediation organizations</a:t>
            </a:r>
          </a:p>
        </p:txBody>
      </p:sp>
      <p:sp>
        <p:nvSpPr>
          <p:cNvPr id="13" name="TextBox 13"/>
          <p:cNvSpPr txBox="1"/>
          <p:nvPr/>
        </p:nvSpPr>
        <p:spPr>
          <a:xfrm>
            <a:off x="5166865" y="3976105"/>
            <a:ext cx="3212218" cy="592852"/>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food quality and safety organizations</a:t>
            </a:r>
          </a:p>
        </p:txBody>
      </p:sp>
      <p:sp>
        <p:nvSpPr>
          <p:cNvPr id="14" name="TextBox 14"/>
          <p:cNvSpPr txBox="1"/>
          <p:nvPr/>
        </p:nvSpPr>
        <p:spPr>
          <a:xfrm>
            <a:off x="4787181" y="8236978"/>
            <a:ext cx="2684176" cy="592852"/>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earth observation researchers</a:t>
            </a:r>
          </a:p>
        </p:txBody>
      </p:sp>
      <p:sp>
        <p:nvSpPr>
          <p:cNvPr id="15" name="TextBox 15"/>
          <p:cNvSpPr txBox="1"/>
          <p:nvPr/>
        </p:nvSpPr>
        <p:spPr>
          <a:xfrm>
            <a:off x="2345903" y="3869494"/>
            <a:ext cx="3676702"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educators</a:t>
            </a:r>
          </a:p>
        </p:txBody>
      </p:sp>
      <p:sp>
        <p:nvSpPr>
          <p:cNvPr id="16" name="TextBox 16"/>
          <p:cNvSpPr txBox="1"/>
          <p:nvPr/>
        </p:nvSpPr>
        <p:spPr>
          <a:xfrm>
            <a:off x="1954647" y="4452653"/>
            <a:ext cx="3212218" cy="592852"/>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impact assessment agencies</a:t>
            </a:r>
          </a:p>
        </p:txBody>
      </p:sp>
      <p:sp>
        <p:nvSpPr>
          <p:cNvPr id="17" name="TextBox 17"/>
          <p:cNvSpPr txBox="1"/>
          <p:nvPr/>
        </p:nvSpPr>
        <p:spPr>
          <a:xfrm>
            <a:off x="6022606" y="4929997"/>
            <a:ext cx="2684176"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governance specialists</a:t>
            </a:r>
          </a:p>
        </p:txBody>
      </p:sp>
      <p:sp>
        <p:nvSpPr>
          <p:cNvPr id="18" name="TextBox 18"/>
          <p:cNvSpPr txBox="1"/>
          <p:nvPr/>
        </p:nvSpPr>
        <p:spPr>
          <a:xfrm>
            <a:off x="2113661" y="5455080"/>
            <a:ext cx="3676702"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consumer organizations</a:t>
            </a:r>
          </a:p>
        </p:txBody>
      </p:sp>
      <p:sp>
        <p:nvSpPr>
          <p:cNvPr id="19" name="TextBox 19"/>
          <p:cNvSpPr txBox="1"/>
          <p:nvPr/>
        </p:nvSpPr>
        <p:spPr>
          <a:xfrm>
            <a:off x="5931782" y="5647318"/>
            <a:ext cx="3212218"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social scientists</a:t>
            </a:r>
          </a:p>
        </p:txBody>
      </p:sp>
      <p:sp>
        <p:nvSpPr>
          <p:cNvPr id="20" name="TextBox 20"/>
          <p:cNvSpPr txBox="1"/>
          <p:nvPr/>
        </p:nvSpPr>
        <p:spPr>
          <a:xfrm>
            <a:off x="3445093" y="6619833"/>
            <a:ext cx="2684176"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NGOs</a:t>
            </a:r>
          </a:p>
        </p:txBody>
      </p:sp>
      <p:sp>
        <p:nvSpPr>
          <p:cNvPr id="21" name="TextBox 21"/>
          <p:cNvSpPr txBox="1"/>
          <p:nvPr/>
        </p:nvSpPr>
        <p:spPr>
          <a:xfrm>
            <a:off x="1995340" y="7806051"/>
            <a:ext cx="3676702"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space agencies</a:t>
            </a:r>
          </a:p>
        </p:txBody>
      </p:sp>
      <p:sp>
        <p:nvSpPr>
          <p:cNvPr id="22" name="TextBox 22"/>
          <p:cNvSpPr txBox="1"/>
          <p:nvPr/>
        </p:nvSpPr>
        <p:spPr>
          <a:xfrm>
            <a:off x="5790364" y="6453491"/>
            <a:ext cx="3212218"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policy and lawmakers</a:t>
            </a:r>
          </a:p>
        </p:txBody>
      </p:sp>
      <p:sp>
        <p:nvSpPr>
          <p:cNvPr id="23" name="TextBox 23"/>
          <p:cNvSpPr txBox="1"/>
          <p:nvPr/>
        </p:nvSpPr>
        <p:spPr>
          <a:xfrm>
            <a:off x="1693171" y="6248928"/>
            <a:ext cx="2684176"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corporations</a:t>
            </a:r>
          </a:p>
        </p:txBody>
      </p:sp>
      <p:sp>
        <p:nvSpPr>
          <p:cNvPr id="24" name="TextBox 24"/>
          <p:cNvSpPr txBox="1"/>
          <p:nvPr/>
        </p:nvSpPr>
        <p:spPr>
          <a:xfrm>
            <a:off x="1517223" y="7165059"/>
            <a:ext cx="3676702"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retailers</a:t>
            </a:r>
          </a:p>
        </p:txBody>
      </p:sp>
      <p:sp>
        <p:nvSpPr>
          <p:cNvPr id="25" name="TextBox 25"/>
          <p:cNvSpPr txBox="1"/>
          <p:nvPr/>
        </p:nvSpPr>
        <p:spPr>
          <a:xfrm>
            <a:off x="3687991" y="6026981"/>
            <a:ext cx="3212218" cy="297577"/>
          </a:xfrm>
          <a:prstGeom prst="rect">
            <a:avLst/>
          </a:prstGeom>
        </p:spPr>
        <p:txBody>
          <a:bodyPr lIns="0" tIns="0" rIns="0" bIns="0" rtlCol="0" anchor="t">
            <a:spAutoFit/>
          </a:bodyPr>
          <a:lstStyle/>
          <a:p>
            <a:pPr algn="ctr">
              <a:lnSpc>
                <a:spcPts val="2331"/>
              </a:lnSpc>
            </a:pPr>
            <a:r>
              <a:rPr lang="en-US" sz="1895">
                <a:solidFill>
                  <a:srgbClr val="000000"/>
                </a:solidFill>
                <a:latin typeface="Inter 1"/>
              </a:rPr>
              <a:t>ecologists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92757" y="184142"/>
            <a:ext cx="4471837" cy="1950839"/>
          </a:xfrm>
          <a:custGeom>
            <a:avLst/>
            <a:gdLst/>
            <a:ahLst/>
            <a:cxnLst/>
            <a:rect l="l" t="t" r="r" b="b"/>
            <a:pathLst>
              <a:path w="4471837" h="1950839">
                <a:moveTo>
                  <a:pt x="0" y="0"/>
                </a:moveTo>
                <a:lnTo>
                  <a:pt x="4471837" y="0"/>
                </a:lnTo>
                <a:lnTo>
                  <a:pt x="4471837" y="1950839"/>
                </a:lnTo>
                <a:lnTo>
                  <a:pt x="0" y="1950839"/>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16533352" y="374177"/>
            <a:ext cx="1141700" cy="1141700"/>
          </a:xfrm>
          <a:custGeom>
            <a:avLst/>
            <a:gdLst/>
            <a:ahLst/>
            <a:cxnLst/>
            <a:rect l="l" t="t" r="r" b="b"/>
            <a:pathLst>
              <a:path w="1141700" h="1141700">
                <a:moveTo>
                  <a:pt x="0" y="0"/>
                </a:moveTo>
                <a:lnTo>
                  <a:pt x="1141700" y="0"/>
                </a:lnTo>
                <a:lnTo>
                  <a:pt x="1141700" y="1141701"/>
                </a:lnTo>
                <a:lnTo>
                  <a:pt x="0" y="1141701"/>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4" name="Freeform 4"/>
          <p:cNvSpPr/>
          <p:nvPr/>
        </p:nvSpPr>
        <p:spPr>
          <a:xfrm>
            <a:off x="2912540" y="5339389"/>
            <a:ext cx="2845649" cy="2956519"/>
          </a:xfrm>
          <a:custGeom>
            <a:avLst/>
            <a:gdLst/>
            <a:ahLst/>
            <a:cxnLst/>
            <a:rect l="l" t="t" r="r" b="b"/>
            <a:pathLst>
              <a:path w="2845649" h="2956519">
                <a:moveTo>
                  <a:pt x="0" y="0"/>
                </a:moveTo>
                <a:lnTo>
                  <a:pt x="2845650" y="0"/>
                </a:lnTo>
                <a:lnTo>
                  <a:pt x="2845650" y="2956519"/>
                </a:lnTo>
                <a:lnTo>
                  <a:pt x="0" y="29565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5917838" y="6689966"/>
            <a:ext cx="856411" cy="255366"/>
          </a:xfrm>
          <a:custGeom>
            <a:avLst/>
            <a:gdLst/>
            <a:ahLst/>
            <a:cxnLst/>
            <a:rect l="l" t="t" r="r" b="b"/>
            <a:pathLst>
              <a:path w="856411" h="255366">
                <a:moveTo>
                  <a:pt x="0" y="0"/>
                </a:moveTo>
                <a:lnTo>
                  <a:pt x="856411" y="0"/>
                </a:lnTo>
                <a:lnTo>
                  <a:pt x="856411" y="255366"/>
                </a:lnTo>
                <a:lnTo>
                  <a:pt x="0" y="255366"/>
                </a:lnTo>
                <a:lnTo>
                  <a:pt x="0" y="0"/>
                </a:lnTo>
                <a:close/>
              </a:path>
            </a:pathLst>
          </a:custGeom>
          <a:blipFill>
            <a:blip r:embed="rId7" cstate="screen">
              <a:alphaModFix amt="51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sp>
      <p:sp>
        <p:nvSpPr>
          <p:cNvPr id="6" name="Freeform 6"/>
          <p:cNvSpPr/>
          <p:nvPr/>
        </p:nvSpPr>
        <p:spPr>
          <a:xfrm>
            <a:off x="8391871" y="6689966"/>
            <a:ext cx="856411" cy="255366"/>
          </a:xfrm>
          <a:custGeom>
            <a:avLst/>
            <a:gdLst/>
            <a:ahLst/>
            <a:cxnLst/>
            <a:rect l="l" t="t" r="r" b="b"/>
            <a:pathLst>
              <a:path w="856411" h="255366">
                <a:moveTo>
                  <a:pt x="0" y="0"/>
                </a:moveTo>
                <a:lnTo>
                  <a:pt x="856412" y="0"/>
                </a:lnTo>
                <a:lnTo>
                  <a:pt x="856412" y="255366"/>
                </a:lnTo>
                <a:lnTo>
                  <a:pt x="0" y="255366"/>
                </a:lnTo>
                <a:lnTo>
                  <a:pt x="0" y="0"/>
                </a:lnTo>
                <a:close/>
              </a:path>
            </a:pathLst>
          </a:custGeom>
          <a:blipFill>
            <a:blip r:embed="rId7" cstate="screen">
              <a:alphaModFix amt="51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sp>
      <p:sp>
        <p:nvSpPr>
          <p:cNvPr id="7" name="Freeform 7"/>
          <p:cNvSpPr/>
          <p:nvPr/>
        </p:nvSpPr>
        <p:spPr>
          <a:xfrm>
            <a:off x="11935589" y="6689966"/>
            <a:ext cx="856411" cy="255366"/>
          </a:xfrm>
          <a:custGeom>
            <a:avLst/>
            <a:gdLst/>
            <a:ahLst/>
            <a:cxnLst/>
            <a:rect l="l" t="t" r="r" b="b"/>
            <a:pathLst>
              <a:path w="856411" h="255366">
                <a:moveTo>
                  <a:pt x="0" y="0"/>
                </a:moveTo>
                <a:lnTo>
                  <a:pt x="856411" y="0"/>
                </a:lnTo>
                <a:lnTo>
                  <a:pt x="856411" y="255366"/>
                </a:lnTo>
                <a:lnTo>
                  <a:pt x="0" y="255366"/>
                </a:lnTo>
                <a:lnTo>
                  <a:pt x="0" y="0"/>
                </a:lnTo>
                <a:close/>
              </a:path>
            </a:pathLst>
          </a:custGeom>
          <a:blipFill>
            <a:blip r:embed="rId7" cstate="screen">
              <a:alphaModFix amt="51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sp>
      <p:grpSp>
        <p:nvGrpSpPr>
          <p:cNvPr id="8" name="Group 8"/>
          <p:cNvGrpSpPr/>
          <p:nvPr/>
        </p:nvGrpSpPr>
        <p:grpSpPr>
          <a:xfrm>
            <a:off x="3208965" y="5731908"/>
            <a:ext cx="2252800" cy="2171482"/>
            <a:chOff x="0" y="0"/>
            <a:chExt cx="3003733" cy="2895310"/>
          </a:xfrm>
        </p:grpSpPr>
        <p:grpSp>
          <p:nvGrpSpPr>
            <p:cNvPr id="9" name="Group 9"/>
            <p:cNvGrpSpPr/>
            <p:nvPr/>
          </p:nvGrpSpPr>
          <p:grpSpPr>
            <a:xfrm>
              <a:off x="452190" y="343873"/>
              <a:ext cx="2219611" cy="221961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alpha val="13725"/>
                </a:srgbClr>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84839" y="1622698"/>
              <a:ext cx="345498" cy="345498"/>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29271" y="1530575"/>
              <a:ext cx="345498" cy="345498"/>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05342" y="1185077"/>
              <a:ext cx="345498" cy="345498"/>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650837" y="1876073"/>
              <a:ext cx="345498" cy="345498"/>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440626" y="1141129"/>
              <a:ext cx="345498" cy="345498"/>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97029" y="876515"/>
              <a:ext cx="345498" cy="34549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29" name="TextBox 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785932" y="1486627"/>
              <a:ext cx="345498" cy="345498"/>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2" name="TextBox 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269778" y="1983754"/>
              <a:ext cx="345498" cy="345498"/>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5" name="TextBox 3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533506" y="639839"/>
              <a:ext cx="345498" cy="345498"/>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38" name="TextBox 3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879004" y="968380"/>
              <a:ext cx="345498" cy="345498"/>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09048"/>
              </a:solidFill>
              <a:ln w="47625">
                <a:solidFill>
                  <a:srgbClr val="571300"/>
                </a:solidFill>
              </a:ln>
            </p:spPr>
          </p:sp>
          <p:sp>
            <p:nvSpPr>
              <p:cNvPr id="41" name="TextBox 4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805672" y="2309892"/>
              <a:ext cx="174078" cy="174078"/>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44" name="TextBox 4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921787" y="2483970"/>
              <a:ext cx="174078" cy="174078"/>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47" name="TextBox 4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8" name="Group 48"/>
            <p:cNvGrpSpPr/>
            <p:nvPr/>
          </p:nvGrpSpPr>
          <p:grpSpPr>
            <a:xfrm>
              <a:off x="718633" y="2476445"/>
              <a:ext cx="174078" cy="174078"/>
              <a:chOff x="0" y="0"/>
              <a:chExt cx="812800" cy="812800"/>
            </a:xfrm>
          </p:grpSpPr>
          <p:sp>
            <p:nvSpPr>
              <p:cNvPr id="49" name="Freeform 4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0" name="TextBox 5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1" name="Group 51"/>
            <p:cNvGrpSpPr/>
            <p:nvPr/>
          </p:nvGrpSpPr>
          <p:grpSpPr>
            <a:xfrm>
              <a:off x="1123341" y="2396931"/>
              <a:ext cx="174078" cy="174078"/>
              <a:chOff x="0" y="0"/>
              <a:chExt cx="812800" cy="812800"/>
            </a:xfrm>
          </p:grpSpPr>
          <p:sp>
            <p:nvSpPr>
              <p:cNvPr id="52" name="Freeform 5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3" name="TextBox 5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03846" y="2563484"/>
              <a:ext cx="174078" cy="174078"/>
              <a:chOff x="0" y="0"/>
              <a:chExt cx="812800" cy="812800"/>
            </a:xfrm>
          </p:grpSpPr>
          <p:sp>
            <p:nvSpPr>
              <p:cNvPr id="55" name="Freeform 5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6" name="TextBox 5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095865" y="2613539"/>
              <a:ext cx="174078" cy="174078"/>
              <a:chOff x="0" y="0"/>
              <a:chExt cx="812800" cy="812800"/>
            </a:xfrm>
          </p:grpSpPr>
          <p:sp>
            <p:nvSpPr>
              <p:cNvPr id="58" name="Freeform 5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59" name="TextBox 5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0" name="Group 60"/>
            <p:cNvGrpSpPr/>
            <p:nvPr/>
          </p:nvGrpSpPr>
          <p:grpSpPr>
            <a:xfrm>
              <a:off x="590032" y="2282727"/>
              <a:ext cx="174078" cy="174078"/>
              <a:chOff x="0" y="0"/>
              <a:chExt cx="812800" cy="812800"/>
            </a:xfrm>
          </p:grpSpPr>
          <p:sp>
            <p:nvSpPr>
              <p:cNvPr id="61" name="Freeform 6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2" name="TextBox 6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3" name="Group 63"/>
            <p:cNvGrpSpPr/>
            <p:nvPr/>
          </p:nvGrpSpPr>
          <p:grpSpPr>
            <a:xfrm rot="3122133">
              <a:off x="380828" y="1708408"/>
              <a:ext cx="174078" cy="174078"/>
              <a:chOff x="0" y="0"/>
              <a:chExt cx="812800" cy="812800"/>
            </a:xfrm>
          </p:grpSpPr>
          <p:sp>
            <p:nvSpPr>
              <p:cNvPr id="64" name="Freeform 6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5" name="TextBox 6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6" name="Group 66"/>
            <p:cNvGrpSpPr/>
            <p:nvPr/>
          </p:nvGrpSpPr>
          <p:grpSpPr>
            <a:xfrm rot="3122133">
              <a:off x="228961" y="1847378"/>
              <a:ext cx="174078" cy="174078"/>
              <a:chOff x="0" y="0"/>
              <a:chExt cx="812800" cy="812800"/>
            </a:xfrm>
          </p:grpSpPr>
          <p:sp>
            <p:nvSpPr>
              <p:cNvPr id="67" name="Freeform 6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68" name="TextBox 6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9" name="Group 69"/>
            <p:cNvGrpSpPr/>
            <p:nvPr/>
          </p:nvGrpSpPr>
          <p:grpSpPr>
            <a:xfrm rot="3122133">
              <a:off x="177243" y="1604664"/>
              <a:ext cx="174078" cy="174078"/>
              <a:chOff x="0" y="0"/>
              <a:chExt cx="812800" cy="812800"/>
            </a:xfrm>
          </p:grpSpPr>
          <p:sp>
            <p:nvSpPr>
              <p:cNvPr id="70" name="Freeform 7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1" name="TextBox 7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2" name="Group 72"/>
            <p:cNvGrpSpPr/>
            <p:nvPr/>
          </p:nvGrpSpPr>
          <p:grpSpPr>
            <a:xfrm rot="3122133">
              <a:off x="421573" y="1952738"/>
              <a:ext cx="174078" cy="174078"/>
              <a:chOff x="0" y="0"/>
              <a:chExt cx="812800" cy="812800"/>
            </a:xfrm>
          </p:grpSpPr>
          <p:sp>
            <p:nvSpPr>
              <p:cNvPr id="73" name="Freeform 7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4" name="TextBox 7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5" name="Group 75"/>
            <p:cNvGrpSpPr/>
            <p:nvPr/>
          </p:nvGrpSpPr>
          <p:grpSpPr>
            <a:xfrm rot="3122133">
              <a:off x="401306" y="2197505"/>
              <a:ext cx="174078" cy="174078"/>
              <a:chOff x="0" y="0"/>
              <a:chExt cx="812800" cy="812800"/>
            </a:xfrm>
          </p:grpSpPr>
          <p:sp>
            <p:nvSpPr>
              <p:cNvPr id="76" name="Freeform 7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77" name="TextBox 7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8" name="Group 78"/>
            <p:cNvGrpSpPr/>
            <p:nvPr/>
          </p:nvGrpSpPr>
          <p:grpSpPr>
            <a:xfrm rot="3122133">
              <a:off x="233898" y="2064328"/>
              <a:ext cx="174078" cy="174078"/>
              <a:chOff x="0" y="0"/>
              <a:chExt cx="812800" cy="812800"/>
            </a:xfrm>
          </p:grpSpPr>
          <p:sp>
            <p:nvSpPr>
              <p:cNvPr id="79" name="Freeform 7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0" name="TextBox 8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1" name="Group 81"/>
            <p:cNvGrpSpPr/>
            <p:nvPr/>
          </p:nvGrpSpPr>
          <p:grpSpPr>
            <a:xfrm rot="3122133">
              <a:off x="35126" y="1771806"/>
              <a:ext cx="174078" cy="174078"/>
              <a:chOff x="0" y="0"/>
              <a:chExt cx="812800" cy="812800"/>
            </a:xfrm>
          </p:grpSpPr>
          <p:sp>
            <p:nvSpPr>
              <p:cNvPr id="82" name="Freeform 8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3" name="TextBox 8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4" name="Group 84"/>
            <p:cNvGrpSpPr/>
            <p:nvPr/>
          </p:nvGrpSpPr>
          <p:grpSpPr>
            <a:xfrm>
              <a:off x="590032" y="2081801"/>
              <a:ext cx="174078" cy="174078"/>
              <a:chOff x="0" y="0"/>
              <a:chExt cx="812800" cy="812800"/>
            </a:xfrm>
          </p:grpSpPr>
          <p:sp>
            <p:nvSpPr>
              <p:cNvPr id="85" name="Freeform 8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6" name="TextBox 8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7" name="Group 87"/>
            <p:cNvGrpSpPr/>
            <p:nvPr/>
          </p:nvGrpSpPr>
          <p:grpSpPr>
            <a:xfrm rot="3579761">
              <a:off x="278244" y="1364699"/>
              <a:ext cx="174078" cy="174078"/>
              <a:chOff x="0" y="0"/>
              <a:chExt cx="812800" cy="812800"/>
            </a:xfrm>
          </p:grpSpPr>
          <p:sp>
            <p:nvSpPr>
              <p:cNvPr id="88" name="Freeform 8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89" name="TextBox 8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0" name="Group 90"/>
            <p:cNvGrpSpPr/>
            <p:nvPr/>
          </p:nvGrpSpPr>
          <p:grpSpPr>
            <a:xfrm rot="3579761">
              <a:off x="90535" y="1373703"/>
              <a:ext cx="174078" cy="174078"/>
              <a:chOff x="0" y="0"/>
              <a:chExt cx="812800" cy="812800"/>
            </a:xfrm>
          </p:grpSpPr>
          <p:sp>
            <p:nvSpPr>
              <p:cNvPr id="91" name="Freeform 9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2" name="TextBox 9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3" name="Group 93"/>
            <p:cNvGrpSpPr/>
            <p:nvPr/>
          </p:nvGrpSpPr>
          <p:grpSpPr>
            <a:xfrm rot="3579761">
              <a:off x="192772" y="1164867"/>
              <a:ext cx="174078" cy="174078"/>
              <a:chOff x="0" y="0"/>
              <a:chExt cx="812800" cy="812800"/>
            </a:xfrm>
          </p:grpSpPr>
          <p:sp>
            <p:nvSpPr>
              <p:cNvPr id="94" name="Freeform 9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5" name="TextBox 9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6" name="Group 96"/>
            <p:cNvGrpSpPr/>
            <p:nvPr/>
          </p:nvGrpSpPr>
          <p:grpSpPr>
            <a:xfrm rot="6701894">
              <a:off x="551997" y="665852"/>
              <a:ext cx="174078" cy="174078"/>
              <a:chOff x="0" y="0"/>
              <a:chExt cx="812800" cy="812800"/>
            </a:xfrm>
          </p:grpSpPr>
          <p:sp>
            <p:nvSpPr>
              <p:cNvPr id="97" name="Freeform 9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98" name="TextBox 9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9" name="Group 99"/>
            <p:cNvGrpSpPr/>
            <p:nvPr/>
          </p:nvGrpSpPr>
          <p:grpSpPr>
            <a:xfrm rot="6701894">
              <a:off x="355351" y="604973"/>
              <a:ext cx="174078" cy="174078"/>
              <a:chOff x="0" y="0"/>
              <a:chExt cx="812800" cy="812800"/>
            </a:xfrm>
          </p:grpSpPr>
          <p:sp>
            <p:nvSpPr>
              <p:cNvPr id="100" name="Freeform 10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1" name="TextBox 10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2" name="Group 102"/>
            <p:cNvGrpSpPr/>
            <p:nvPr/>
          </p:nvGrpSpPr>
          <p:grpSpPr>
            <a:xfrm rot="6701894">
              <a:off x="538707" y="437744"/>
              <a:ext cx="174078" cy="174078"/>
              <a:chOff x="0" y="0"/>
              <a:chExt cx="812800" cy="812800"/>
            </a:xfrm>
          </p:grpSpPr>
          <p:sp>
            <p:nvSpPr>
              <p:cNvPr id="103" name="Freeform 10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4" name="TextBox 10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5" name="Group 105"/>
            <p:cNvGrpSpPr/>
            <p:nvPr/>
          </p:nvGrpSpPr>
          <p:grpSpPr>
            <a:xfrm rot="6701894">
              <a:off x="392487" y="852802"/>
              <a:ext cx="174078" cy="174078"/>
              <a:chOff x="0" y="0"/>
              <a:chExt cx="812800" cy="812800"/>
            </a:xfrm>
          </p:grpSpPr>
          <p:sp>
            <p:nvSpPr>
              <p:cNvPr id="106" name="Freeform 10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07" name="TextBox 10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8" name="Group 108"/>
            <p:cNvGrpSpPr/>
            <p:nvPr/>
          </p:nvGrpSpPr>
          <p:grpSpPr>
            <a:xfrm rot="6701894">
              <a:off x="171000" y="958939"/>
              <a:ext cx="174078" cy="174078"/>
              <a:chOff x="0" y="0"/>
              <a:chExt cx="812800" cy="812800"/>
            </a:xfrm>
          </p:grpSpPr>
          <p:sp>
            <p:nvSpPr>
              <p:cNvPr id="109" name="Freeform 10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0" name="TextBox 1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1" name="Group 111"/>
            <p:cNvGrpSpPr/>
            <p:nvPr/>
          </p:nvGrpSpPr>
          <p:grpSpPr>
            <a:xfrm rot="6701894">
              <a:off x="201385" y="747188"/>
              <a:ext cx="174078" cy="174078"/>
              <a:chOff x="0" y="0"/>
              <a:chExt cx="812800" cy="812800"/>
            </a:xfrm>
          </p:grpSpPr>
          <p:sp>
            <p:nvSpPr>
              <p:cNvPr id="112" name="Freeform 1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3" name="TextBox 1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4" name="Group 114"/>
            <p:cNvGrpSpPr/>
            <p:nvPr/>
          </p:nvGrpSpPr>
          <p:grpSpPr>
            <a:xfrm rot="6701894">
              <a:off x="322670" y="399509"/>
              <a:ext cx="174078" cy="174078"/>
              <a:chOff x="0" y="0"/>
              <a:chExt cx="812800" cy="812800"/>
            </a:xfrm>
          </p:grpSpPr>
          <p:sp>
            <p:nvSpPr>
              <p:cNvPr id="115" name="Freeform 1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6" name="TextBox 1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7" name="Group 117"/>
            <p:cNvGrpSpPr/>
            <p:nvPr/>
          </p:nvGrpSpPr>
          <p:grpSpPr>
            <a:xfrm rot="3579761">
              <a:off x="366184" y="1063381"/>
              <a:ext cx="174078" cy="174078"/>
              <a:chOff x="0" y="0"/>
              <a:chExt cx="812800" cy="812800"/>
            </a:xfrm>
          </p:grpSpPr>
          <p:sp>
            <p:nvSpPr>
              <p:cNvPr id="118" name="Freeform 1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19" name="TextBox 1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0" name="Group 120"/>
            <p:cNvGrpSpPr/>
            <p:nvPr/>
          </p:nvGrpSpPr>
          <p:grpSpPr>
            <a:xfrm rot="8763607">
              <a:off x="2190110" y="2531725"/>
              <a:ext cx="174078" cy="174078"/>
              <a:chOff x="0" y="0"/>
              <a:chExt cx="812800" cy="812800"/>
            </a:xfrm>
          </p:grpSpPr>
          <p:sp>
            <p:nvSpPr>
              <p:cNvPr id="121" name="Freeform 1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2" name="TextBox 1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3" name="Group 123"/>
            <p:cNvGrpSpPr/>
            <p:nvPr/>
          </p:nvGrpSpPr>
          <p:grpSpPr>
            <a:xfrm rot="8763607">
              <a:off x="1787474" y="2450204"/>
              <a:ext cx="174078" cy="174078"/>
              <a:chOff x="0" y="0"/>
              <a:chExt cx="812800" cy="812800"/>
            </a:xfrm>
          </p:grpSpPr>
          <p:sp>
            <p:nvSpPr>
              <p:cNvPr id="124" name="Freeform 1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5" name="TextBox 1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6" name="Group 126"/>
            <p:cNvGrpSpPr/>
            <p:nvPr/>
          </p:nvGrpSpPr>
          <p:grpSpPr>
            <a:xfrm rot="8763607">
              <a:off x="2003339" y="2450204"/>
              <a:ext cx="174078" cy="174078"/>
              <a:chOff x="0" y="0"/>
              <a:chExt cx="812800" cy="812800"/>
            </a:xfrm>
          </p:grpSpPr>
          <p:sp>
            <p:nvSpPr>
              <p:cNvPr id="127" name="Freeform 1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28" name="TextBox 12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9" name="Group 129"/>
            <p:cNvGrpSpPr/>
            <p:nvPr/>
          </p:nvGrpSpPr>
          <p:grpSpPr>
            <a:xfrm rot="8763607">
              <a:off x="1717072" y="2652530"/>
              <a:ext cx="174078" cy="174078"/>
              <a:chOff x="0" y="0"/>
              <a:chExt cx="812800" cy="812800"/>
            </a:xfrm>
          </p:grpSpPr>
          <p:sp>
            <p:nvSpPr>
              <p:cNvPr id="130" name="Freeform 1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1" name="TextBox 13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2" name="Group 132"/>
            <p:cNvGrpSpPr/>
            <p:nvPr/>
          </p:nvGrpSpPr>
          <p:grpSpPr>
            <a:xfrm rot="8763607">
              <a:off x="1561966" y="2513610"/>
              <a:ext cx="174078" cy="174078"/>
              <a:chOff x="0" y="0"/>
              <a:chExt cx="812800" cy="812800"/>
            </a:xfrm>
          </p:grpSpPr>
          <p:sp>
            <p:nvSpPr>
              <p:cNvPr id="133" name="Freeform 1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4" name="TextBox 13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5" name="Group 135"/>
            <p:cNvGrpSpPr/>
            <p:nvPr/>
          </p:nvGrpSpPr>
          <p:grpSpPr>
            <a:xfrm rot="8763607">
              <a:off x="1475461" y="2687465"/>
              <a:ext cx="174078" cy="174078"/>
              <a:chOff x="0" y="0"/>
              <a:chExt cx="812800" cy="812800"/>
            </a:xfrm>
          </p:grpSpPr>
          <p:sp>
            <p:nvSpPr>
              <p:cNvPr id="136" name="Freeform 13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37" name="TextBox 13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8" name="Group 138"/>
            <p:cNvGrpSpPr/>
            <p:nvPr/>
          </p:nvGrpSpPr>
          <p:grpSpPr>
            <a:xfrm rot="8763607">
              <a:off x="2140723" y="2307298"/>
              <a:ext cx="174078" cy="174078"/>
              <a:chOff x="0" y="0"/>
              <a:chExt cx="812800" cy="812800"/>
            </a:xfrm>
          </p:grpSpPr>
          <p:sp>
            <p:nvSpPr>
              <p:cNvPr id="139" name="Freeform 13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0" name="TextBox 14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1" name="Group 141"/>
            <p:cNvGrpSpPr/>
            <p:nvPr/>
          </p:nvGrpSpPr>
          <p:grpSpPr>
            <a:xfrm rot="8763607">
              <a:off x="1949294" y="2634415"/>
              <a:ext cx="174078" cy="174078"/>
              <a:chOff x="0" y="0"/>
              <a:chExt cx="812800" cy="812800"/>
            </a:xfrm>
          </p:grpSpPr>
          <p:sp>
            <p:nvSpPr>
              <p:cNvPr id="142" name="Freeform 1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3" name="TextBox 14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4" name="Group 144"/>
            <p:cNvGrpSpPr/>
            <p:nvPr/>
          </p:nvGrpSpPr>
          <p:grpSpPr>
            <a:xfrm rot="-5400000">
              <a:off x="2470335" y="1962605"/>
              <a:ext cx="174078" cy="174078"/>
              <a:chOff x="0" y="0"/>
              <a:chExt cx="812800" cy="812800"/>
            </a:xfrm>
          </p:grpSpPr>
          <p:sp>
            <p:nvSpPr>
              <p:cNvPr id="145" name="Freeform 14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6" name="TextBox 14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7" name="Group 147"/>
            <p:cNvGrpSpPr/>
            <p:nvPr/>
          </p:nvGrpSpPr>
          <p:grpSpPr>
            <a:xfrm rot="-5400000">
              <a:off x="2644413" y="1846490"/>
              <a:ext cx="174078" cy="174078"/>
              <a:chOff x="0" y="0"/>
              <a:chExt cx="812800" cy="812800"/>
            </a:xfrm>
          </p:grpSpPr>
          <p:sp>
            <p:nvSpPr>
              <p:cNvPr id="148" name="Freeform 14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49" name="TextBox 14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0" name="Group 150"/>
            <p:cNvGrpSpPr/>
            <p:nvPr/>
          </p:nvGrpSpPr>
          <p:grpSpPr>
            <a:xfrm rot="-5400000">
              <a:off x="2636887" y="2049644"/>
              <a:ext cx="174078" cy="174078"/>
              <a:chOff x="0" y="0"/>
              <a:chExt cx="812800" cy="812800"/>
            </a:xfrm>
          </p:grpSpPr>
          <p:sp>
            <p:nvSpPr>
              <p:cNvPr id="151" name="Freeform 1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2" name="TextBox 15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3" name="Group 153"/>
            <p:cNvGrpSpPr/>
            <p:nvPr/>
          </p:nvGrpSpPr>
          <p:grpSpPr>
            <a:xfrm rot="-5400000">
              <a:off x="2829655" y="1706907"/>
              <a:ext cx="174078" cy="174078"/>
              <a:chOff x="0" y="0"/>
              <a:chExt cx="812800" cy="812800"/>
            </a:xfrm>
          </p:grpSpPr>
          <p:sp>
            <p:nvSpPr>
              <p:cNvPr id="154" name="Freeform 15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5" name="TextBox 15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6" name="Group 156"/>
            <p:cNvGrpSpPr/>
            <p:nvPr/>
          </p:nvGrpSpPr>
          <p:grpSpPr>
            <a:xfrm rot="-5400000">
              <a:off x="2617248" y="1644180"/>
              <a:ext cx="174078" cy="174078"/>
              <a:chOff x="0" y="0"/>
              <a:chExt cx="812800" cy="812800"/>
            </a:xfrm>
          </p:grpSpPr>
          <p:sp>
            <p:nvSpPr>
              <p:cNvPr id="157" name="Freeform 1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58" name="TextBox 15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59" name="Group 159"/>
            <p:cNvGrpSpPr/>
            <p:nvPr/>
          </p:nvGrpSpPr>
          <p:grpSpPr>
            <a:xfrm rot="-5400000">
              <a:off x="2443169" y="2178245"/>
              <a:ext cx="174078" cy="174078"/>
              <a:chOff x="0" y="0"/>
              <a:chExt cx="812800" cy="812800"/>
            </a:xfrm>
          </p:grpSpPr>
          <p:sp>
            <p:nvSpPr>
              <p:cNvPr id="160" name="Freeform 16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1" name="TextBox 16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2" name="Group 162"/>
            <p:cNvGrpSpPr/>
            <p:nvPr/>
          </p:nvGrpSpPr>
          <p:grpSpPr>
            <a:xfrm rot="-2277866">
              <a:off x="2357948" y="2366971"/>
              <a:ext cx="174078" cy="174078"/>
              <a:chOff x="0" y="0"/>
              <a:chExt cx="812800" cy="812800"/>
            </a:xfrm>
          </p:grpSpPr>
          <p:sp>
            <p:nvSpPr>
              <p:cNvPr id="163" name="Freeform 16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4" name="TextBox 16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5" name="Group 165"/>
            <p:cNvGrpSpPr/>
            <p:nvPr/>
          </p:nvGrpSpPr>
          <p:grpSpPr>
            <a:xfrm rot="3363607">
              <a:off x="2765219" y="1499063"/>
              <a:ext cx="174078" cy="174078"/>
              <a:chOff x="0" y="0"/>
              <a:chExt cx="812800" cy="812800"/>
            </a:xfrm>
          </p:grpSpPr>
          <p:sp>
            <p:nvSpPr>
              <p:cNvPr id="166" name="Freeform 1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67" name="TextBox 16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8" name="Group 168"/>
            <p:cNvGrpSpPr/>
            <p:nvPr/>
          </p:nvGrpSpPr>
          <p:grpSpPr>
            <a:xfrm rot="-5400000">
              <a:off x="2644413" y="2255879"/>
              <a:ext cx="174078" cy="174078"/>
              <a:chOff x="0" y="0"/>
              <a:chExt cx="812800" cy="812800"/>
            </a:xfrm>
          </p:grpSpPr>
          <p:sp>
            <p:nvSpPr>
              <p:cNvPr id="169" name="Freeform 1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0" name="TextBox 17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1" name="Group 171"/>
            <p:cNvGrpSpPr/>
            <p:nvPr/>
          </p:nvGrpSpPr>
          <p:grpSpPr>
            <a:xfrm rot="7366630">
              <a:off x="777498" y="404356"/>
              <a:ext cx="174078" cy="174078"/>
              <a:chOff x="0" y="0"/>
              <a:chExt cx="812800" cy="812800"/>
            </a:xfrm>
          </p:grpSpPr>
          <p:sp>
            <p:nvSpPr>
              <p:cNvPr id="172" name="Freeform 1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3" name="TextBox 17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4" name="Group 174"/>
            <p:cNvGrpSpPr/>
            <p:nvPr/>
          </p:nvGrpSpPr>
          <p:grpSpPr>
            <a:xfrm rot="7366630">
              <a:off x="684584" y="241008"/>
              <a:ext cx="174078" cy="174078"/>
              <a:chOff x="0" y="0"/>
              <a:chExt cx="812800" cy="812800"/>
            </a:xfrm>
          </p:grpSpPr>
          <p:sp>
            <p:nvSpPr>
              <p:cNvPr id="175" name="Freeform 1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6" name="TextBox 17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7" name="Group 177"/>
            <p:cNvGrpSpPr/>
            <p:nvPr/>
          </p:nvGrpSpPr>
          <p:grpSpPr>
            <a:xfrm rot="7366630">
              <a:off x="917080" y="237756"/>
              <a:ext cx="174078" cy="174078"/>
              <a:chOff x="0" y="0"/>
              <a:chExt cx="812800" cy="812800"/>
            </a:xfrm>
          </p:grpSpPr>
          <p:sp>
            <p:nvSpPr>
              <p:cNvPr id="178" name="Freeform 17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79" name="TextBox 17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0" name="Group 180"/>
            <p:cNvGrpSpPr/>
            <p:nvPr/>
          </p:nvGrpSpPr>
          <p:grpSpPr>
            <a:xfrm rot="10488763">
              <a:off x="1524602" y="332495"/>
              <a:ext cx="174078" cy="174078"/>
              <a:chOff x="0" y="0"/>
              <a:chExt cx="812800" cy="812800"/>
            </a:xfrm>
          </p:grpSpPr>
          <p:sp>
            <p:nvSpPr>
              <p:cNvPr id="181" name="Freeform 18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2" name="TextBox 18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3" name="Group 183"/>
            <p:cNvGrpSpPr/>
            <p:nvPr/>
          </p:nvGrpSpPr>
          <p:grpSpPr>
            <a:xfrm rot="10488763">
              <a:off x="1489975" y="129573"/>
              <a:ext cx="174078" cy="174078"/>
              <a:chOff x="0" y="0"/>
              <a:chExt cx="812800" cy="812800"/>
            </a:xfrm>
          </p:grpSpPr>
          <p:sp>
            <p:nvSpPr>
              <p:cNvPr id="184" name="Freeform 18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5" name="TextBox 18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6" name="Group 186"/>
            <p:cNvGrpSpPr/>
            <p:nvPr/>
          </p:nvGrpSpPr>
          <p:grpSpPr>
            <a:xfrm rot="10488763">
              <a:off x="1722044" y="217489"/>
              <a:ext cx="174078" cy="174078"/>
              <a:chOff x="0" y="0"/>
              <a:chExt cx="812800" cy="812800"/>
            </a:xfrm>
          </p:grpSpPr>
          <p:sp>
            <p:nvSpPr>
              <p:cNvPr id="187" name="Freeform 18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88" name="TextBox 18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9" name="Group 189"/>
            <p:cNvGrpSpPr/>
            <p:nvPr/>
          </p:nvGrpSpPr>
          <p:grpSpPr>
            <a:xfrm rot="10488763">
              <a:off x="1285727" y="274766"/>
              <a:ext cx="174078" cy="174078"/>
              <a:chOff x="0" y="0"/>
              <a:chExt cx="812800" cy="812800"/>
            </a:xfrm>
          </p:grpSpPr>
          <p:sp>
            <p:nvSpPr>
              <p:cNvPr id="190" name="Freeform 19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1" name="TextBox 19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2" name="Group 192"/>
            <p:cNvGrpSpPr/>
            <p:nvPr/>
          </p:nvGrpSpPr>
          <p:grpSpPr>
            <a:xfrm rot="10488763">
              <a:off x="1090904" y="125215"/>
              <a:ext cx="174078" cy="174078"/>
              <a:chOff x="0" y="0"/>
              <a:chExt cx="812800" cy="812800"/>
            </a:xfrm>
          </p:grpSpPr>
          <p:sp>
            <p:nvSpPr>
              <p:cNvPr id="193" name="Freeform 19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4" name="TextBox 19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5" name="Group 195"/>
            <p:cNvGrpSpPr/>
            <p:nvPr/>
          </p:nvGrpSpPr>
          <p:grpSpPr>
            <a:xfrm rot="10488763">
              <a:off x="1293507" y="56561"/>
              <a:ext cx="174078" cy="174078"/>
              <a:chOff x="0" y="0"/>
              <a:chExt cx="812800" cy="812800"/>
            </a:xfrm>
          </p:grpSpPr>
          <p:sp>
            <p:nvSpPr>
              <p:cNvPr id="196" name="Freeform 19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197" name="TextBox 19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8" name="Group 198"/>
            <p:cNvGrpSpPr/>
            <p:nvPr/>
          </p:nvGrpSpPr>
          <p:grpSpPr>
            <a:xfrm rot="10488763">
              <a:off x="1658452" y="7513"/>
              <a:ext cx="174078" cy="174078"/>
              <a:chOff x="0" y="0"/>
              <a:chExt cx="812800" cy="812800"/>
            </a:xfrm>
          </p:grpSpPr>
          <p:sp>
            <p:nvSpPr>
              <p:cNvPr id="199" name="Freeform 19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0" name="TextBox 20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1" name="Group 201"/>
            <p:cNvGrpSpPr/>
            <p:nvPr/>
          </p:nvGrpSpPr>
          <p:grpSpPr>
            <a:xfrm rot="7366630">
              <a:off x="1086015" y="346532"/>
              <a:ext cx="174078" cy="174078"/>
              <a:chOff x="0" y="0"/>
              <a:chExt cx="812800" cy="812800"/>
            </a:xfrm>
          </p:grpSpPr>
          <p:sp>
            <p:nvSpPr>
              <p:cNvPr id="202" name="Freeform 20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3" name="TextBox 20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4" name="Group 204"/>
            <p:cNvGrpSpPr/>
            <p:nvPr/>
          </p:nvGrpSpPr>
          <p:grpSpPr>
            <a:xfrm rot="890330">
              <a:off x="2182131" y="260121"/>
              <a:ext cx="174078" cy="174078"/>
              <a:chOff x="0" y="0"/>
              <a:chExt cx="812800" cy="812800"/>
            </a:xfrm>
          </p:grpSpPr>
          <p:sp>
            <p:nvSpPr>
              <p:cNvPr id="205" name="Freeform 20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6" name="TextBox 20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07" name="Group 207"/>
            <p:cNvGrpSpPr/>
            <p:nvPr/>
          </p:nvGrpSpPr>
          <p:grpSpPr>
            <a:xfrm rot="890330">
              <a:off x="2386139" y="616691"/>
              <a:ext cx="174078" cy="174078"/>
              <a:chOff x="0" y="0"/>
              <a:chExt cx="812800" cy="812800"/>
            </a:xfrm>
          </p:grpSpPr>
          <p:sp>
            <p:nvSpPr>
              <p:cNvPr id="208" name="Freeform 20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09" name="TextBox 20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0" name="Group 210"/>
            <p:cNvGrpSpPr/>
            <p:nvPr/>
          </p:nvGrpSpPr>
          <p:grpSpPr>
            <a:xfrm rot="890330">
              <a:off x="2243890" y="454324"/>
              <a:ext cx="174078" cy="174078"/>
              <a:chOff x="0" y="0"/>
              <a:chExt cx="812800" cy="812800"/>
            </a:xfrm>
          </p:grpSpPr>
          <p:sp>
            <p:nvSpPr>
              <p:cNvPr id="211" name="Freeform 2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2" name="TextBox 2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3" name="Group 213"/>
            <p:cNvGrpSpPr/>
            <p:nvPr/>
          </p:nvGrpSpPr>
          <p:grpSpPr>
            <a:xfrm rot="890330">
              <a:off x="2584715" y="536318"/>
              <a:ext cx="174078" cy="174078"/>
              <a:chOff x="0" y="0"/>
              <a:chExt cx="812800" cy="812800"/>
            </a:xfrm>
          </p:grpSpPr>
          <p:sp>
            <p:nvSpPr>
              <p:cNvPr id="214" name="Freeform 2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5" name="TextBox 2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6" name="Group 216"/>
            <p:cNvGrpSpPr/>
            <p:nvPr/>
          </p:nvGrpSpPr>
          <p:grpSpPr>
            <a:xfrm rot="890330">
              <a:off x="2576762" y="718025"/>
              <a:ext cx="174078" cy="174078"/>
              <a:chOff x="0" y="0"/>
              <a:chExt cx="812800" cy="812800"/>
            </a:xfrm>
          </p:grpSpPr>
          <p:sp>
            <p:nvSpPr>
              <p:cNvPr id="217" name="Freeform 2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18" name="TextBox 2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9" name="Group 219"/>
            <p:cNvGrpSpPr/>
            <p:nvPr/>
          </p:nvGrpSpPr>
          <p:grpSpPr>
            <a:xfrm rot="890330">
              <a:off x="2765219" y="800959"/>
              <a:ext cx="174078" cy="174078"/>
              <a:chOff x="0" y="0"/>
              <a:chExt cx="812800" cy="812800"/>
            </a:xfrm>
          </p:grpSpPr>
          <p:sp>
            <p:nvSpPr>
              <p:cNvPr id="220" name="Freeform 2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1" name="TextBox 22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2" name="Group 222"/>
            <p:cNvGrpSpPr/>
            <p:nvPr/>
          </p:nvGrpSpPr>
          <p:grpSpPr>
            <a:xfrm rot="890330">
              <a:off x="2418062" y="373585"/>
              <a:ext cx="174078" cy="174078"/>
              <a:chOff x="0" y="0"/>
              <a:chExt cx="812800" cy="812800"/>
            </a:xfrm>
          </p:grpSpPr>
          <p:sp>
            <p:nvSpPr>
              <p:cNvPr id="223" name="Freeform 2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4" name="TextBox 22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5" name="Group 225"/>
            <p:cNvGrpSpPr/>
            <p:nvPr/>
          </p:nvGrpSpPr>
          <p:grpSpPr>
            <a:xfrm rot="-10151144">
              <a:off x="1947608" y="242445"/>
              <a:ext cx="174078" cy="174078"/>
              <a:chOff x="0" y="0"/>
              <a:chExt cx="812800" cy="812800"/>
            </a:xfrm>
          </p:grpSpPr>
          <p:sp>
            <p:nvSpPr>
              <p:cNvPr id="226" name="Freeform 2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27" name="TextBox 2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8" name="Group 228"/>
            <p:cNvGrpSpPr/>
            <p:nvPr/>
          </p:nvGrpSpPr>
          <p:grpSpPr>
            <a:xfrm rot="890330">
              <a:off x="2549597" y="925750"/>
              <a:ext cx="174078" cy="174078"/>
              <a:chOff x="0" y="0"/>
              <a:chExt cx="812800" cy="812800"/>
            </a:xfrm>
          </p:grpSpPr>
          <p:sp>
            <p:nvSpPr>
              <p:cNvPr id="229" name="Freeform 2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0" name="TextBox 23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1" name="Group 231"/>
            <p:cNvGrpSpPr/>
            <p:nvPr/>
          </p:nvGrpSpPr>
          <p:grpSpPr>
            <a:xfrm rot="-5400000">
              <a:off x="2829655" y="1213071"/>
              <a:ext cx="174078" cy="174078"/>
              <a:chOff x="0" y="0"/>
              <a:chExt cx="812800" cy="812800"/>
            </a:xfrm>
          </p:grpSpPr>
          <p:sp>
            <p:nvSpPr>
              <p:cNvPr id="232" name="Freeform 2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3" name="TextBox 23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4" name="Group 234"/>
            <p:cNvGrpSpPr/>
            <p:nvPr/>
          </p:nvGrpSpPr>
          <p:grpSpPr>
            <a:xfrm rot="-5400000">
              <a:off x="2617248" y="1150343"/>
              <a:ext cx="174078" cy="174078"/>
              <a:chOff x="0" y="0"/>
              <a:chExt cx="812800" cy="812800"/>
            </a:xfrm>
          </p:grpSpPr>
          <p:sp>
            <p:nvSpPr>
              <p:cNvPr id="235" name="Freeform 2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6" name="TextBox 23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37" name="Group 237"/>
            <p:cNvGrpSpPr/>
            <p:nvPr/>
          </p:nvGrpSpPr>
          <p:grpSpPr>
            <a:xfrm rot="3363607">
              <a:off x="2765219" y="1005226"/>
              <a:ext cx="174078" cy="174078"/>
              <a:chOff x="0" y="0"/>
              <a:chExt cx="812800" cy="812800"/>
            </a:xfrm>
          </p:grpSpPr>
          <p:sp>
            <p:nvSpPr>
              <p:cNvPr id="238" name="Freeform 23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39" name="TextBox 23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0" name="Group 240"/>
            <p:cNvGrpSpPr/>
            <p:nvPr/>
          </p:nvGrpSpPr>
          <p:grpSpPr>
            <a:xfrm rot="3363607">
              <a:off x="2636887" y="1366422"/>
              <a:ext cx="174078" cy="174078"/>
              <a:chOff x="0" y="0"/>
              <a:chExt cx="812800" cy="812800"/>
            </a:xfrm>
          </p:grpSpPr>
          <p:sp>
            <p:nvSpPr>
              <p:cNvPr id="241" name="Freeform 24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21212"/>
              </a:solidFill>
              <a:ln>
                <a:noFill/>
              </a:ln>
            </p:spPr>
          </p:sp>
          <p:sp>
            <p:nvSpPr>
              <p:cNvPr id="242" name="TextBox 24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243" name="Group 243"/>
          <p:cNvGrpSpPr/>
          <p:nvPr/>
        </p:nvGrpSpPr>
        <p:grpSpPr>
          <a:xfrm>
            <a:off x="2479211" y="8188013"/>
            <a:ext cx="866657" cy="866657"/>
            <a:chOff x="0" y="0"/>
            <a:chExt cx="812800" cy="812800"/>
          </a:xfrm>
        </p:grpSpPr>
        <p:sp>
          <p:nvSpPr>
            <p:cNvPr id="244" name="Freeform 24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45" name="TextBox 245"/>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46" name="Freeform 246"/>
          <p:cNvSpPr/>
          <p:nvPr/>
        </p:nvSpPr>
        <p:spPr>
          <a:xfrm>
            <a:off x="2679142" y="8391158"/>
            <a:ext cx="472282" cy="469330"/>
          </a:xfrm>
          <a:custGeom>
            <a:avLst/>
            <a:gdLst/>
            <a:ahLst/>
            <a:cxnLst/>
            <a:rect l="l" t="t" r="r" b="b"/>
            <a:pathLst>
              <a:path w="472282" h="469330">
                <a:moveTo>
                  <a:pt x="0" y="0"/>
                </a:moveTo>
                <a:lnTo>
                  <a:pt x="472281" y="0"/>
                </a:lnTo>
                <a:lnTo>
                  <a:pt x="472281" y="469330"/>
                </a:lnTo>
                <a:lnTo>
                  <a:pt x="0" y="469330"/>
                </a:lnTo>
                <a:lnTo>
                  <a:pt x="0" y="0"/>
                </a:lnTo>
                <a:close/>
              </a:path>
            </a:pathLst>
          </a:custGeom>
          <a: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p:spPr>
      </p:sp>
      <p:grpSp>
        <p:nvGrpSpPr>
          <p:cNvPr id="247" name="Group 247"/>
          <p:cNvGrpSpPr/>
          <p:nvPr/>
        </p:nvGrpSpPr>
        <p:grpSpPr>
          <a:xfrm>
            <a:off x="2475374" y="4206873"/>
            <a:ext cx="862428" cy="862428"/>
            <a:chOff x="0" y="0"/>
            <a:chExt cx="812800" cy="812800"/>
          </a:xfrm>
        </p:grpSpPr>
        <p:sp>
          <p:nvSpPr>
            <p:cNvPr id="248" name="Freeform 24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49" name="TextBox 249"/>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50" name="Freeform 250"/>
          <p:cNvSpPr/>
          <p:nvPr/>
        </p:nvSpPr>
        <p:spPr>
          <a:xfrm>
            <a:off x="2679142" y="4403000"/>
            <a:ext cx="454892" cy="470173"/>
          </a:xfrm>
          <a:custGeom>
            <a:avLst/>
            <a:gdLst/>
            <a:ahLst/>
            <a:cxnLst/>
            <a:rect l="l" t="t" r="r" b="b"/>
            <a:pathLst>
              <a:path w="454892" h="470173">
                <a:moveTo>
                  <a:pt x="0" y="0"/>
                </a:moveTo>
                <a:lnTo>
                  <a:pt x="454892" y="0"/>
                </a:lnTo>
                <a:lnTo>
                  <a:pt x="454892" y="470173"/>
                </a:lnTo>
                <a:lnTo>
                  <a:pt x="0" y="4701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251" name="Group 251"/>
          <p:cNvGrpSpPr/>
          <p:nvPr/>
        </p:nvGrpSpPr>
        <p:grpSpPr>
          <a:xfrm>
            <a:off x="1405099" y="6306274"/>
            <a:ext cx="866657" cy="866657"/>
            <a:chOff x="0" y="0"/>
            <a:chExt cx="812800" cy="812800"/>
          </a:xfrm>
        </p:grpSpPr>
        <p:sp>
          <p:nvSpPr>
            <p:cNvPr id="252" name="Freeform 25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53" name="TextBox 253"/>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54" name="Freeform 254"/>
          <p:cNvSpPr/>
          <p:nvPr/>
        </p:nvSpPr>
        <p:spPr>
          <a:xfrm>
            <a:off x="1590093" y="6540004"/>
            <a:ext cx="496670" cy="399198"/>
          </a:xfrm>
          <a:custGeom>
            <a:avLst/>
            <a:gdLst/>
            <a:ahLst/>
            <a:cxnLst/>
            <a:rect l="l" t="t" r="r" b="b"/>
            <a:pathLst>
              <a:path w="496670" h="399198">
                <a:moveTo>
                  <a:pt x="0" y="0"/>
                </a:moveTo>
                <a:lnTo>
                  <a:pt x="496670" y="0"/>
                </a:lnTo>
                <a:lnTo>
                  <a:pt x="496670" y="399198"/>
                </a:lnTo>
                <a:lnTo>
                  <a:pt x="0" y="3991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5" name="Freeform 255"/>
          <p:cNvSpPr/>
          <p:nvPr/>
        </p:nvSpPr>
        <p:spPr>
          <a:xfrm>
            <a:off x="9882066" y="2453954"/>
            <a:ext cx="1387952" cy="1602253"/>
          </a:xfrm>
          <a:custGeom>
            <a:avLst/>
            <a:gdLst/>
            <a:ahLst/>
            <a:cxnLst/>
            <a:rect l="l" t="t" r="r" b="b"/>
            <a:pathLst>
              <a:path w="1387952" h="1602253">
                <a:moveTo>
                  <a:pt x="0" y="0"/>
                </a:moveTo>
                <a:lnTo>
                  <a:pt x="1387952" y="0"/>
                </a:lnTo>
                <a:lnTo>
                  <a:pt x="1387952" y="1602253"/>
                </a:lnTo>
                <a:lnTo>
                  <a:pt x="0" y="1602253"/>
                </a:lnTo>
                <a:lnTo>
                  <a:pt x="0" y="0"/>
                </a:lnTo>
                <a:close/>
              </a:path>
            </a:pathLst>
          </a:custGeom>
          <a: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p:spPr>
      </p:sp>
      <p:sp>
        <p:nvSpPr>
          <p:cNvPr id="256" name="Freeform 256"/>
          <p:cNvSpPr/>
          <p:nvPr/>
        </p:nvSpPr>
        <p:spPr>
          <a:xfrm>
            <a:off x="10431383" y="4152383"/>
            <a:ext cx="289319" cy="563152"/>
          </a:xfrm>
          <a:custGeom>
            <a:avLst/>
            <a:gdLst/>
            <a:ahLst/>
            <a:cxnLst/>
            <a:rect l="l" t="t" r="r" b="b"/>
            <a:pathLst>
              <a:path w="289319" h="563152">
                <a:moveTo>
                  <a:pt x="0" y="0"/>
                </a:moveTo>
                <a:lnTo>
                  <a:pt x="289319" y="0"/>
                </a:lnTo>
                <a:lnTo>
                  <a:pt x="289319" y="563151"/>
                </a:lnTo>
                <a:lnTo>
                  <a:pt x="0" y="563151"/>
                </a:lnTo>
                <a:lnTo>
                  <a:pt x="0" y="0"/>
                </a:lnTo>
                <a:close/>
              </a:path>
            </a:pathLst>
          </a:custGeom>
          <a: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a:blipFill>
        </p:spPr>
      </p:sp>
      <p:grpSp>
        <p:nvGrpSpPr>
          <p:cNvPr id="257" name="Group 257"/>
          <p:cNvGrpSpPr/>
          <p:nvPr/>
        </p:nvGrpSpPr>
        <p:grpSpPr>
          <a:xfrm>
            <a:off x="9997231" y="4822052"/>
            <a:ext cx="1157621" cy="1157621"/>
            <a:chOff x="0" y="0"/>
            <a:chExt cx="812800" cy="812800"/>
          </a:xfrm>
        </p:grpSpPr>
        <p:sp>
          <p:nvSpPr>
            <p:cNvPr id="258" name="Freeform 25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1200"/>
            </a:solidFill>
          </p:spPr>
        </p:sp>
        <p:sp>
          <p:nvSpPr>
            <p:cNvPr id="259" name="TextBox 259"/>
            <p:cNvSpPr txBox="1"/>
            <p:nvPr/>
          </p:nvSpPr>
          <p:spPr>
            <a:xfrm>
              <a:off x="76200" y="28575"/>
              <a:ext cx="660400" cy="708025"/>
            </a:xfrm>
            <a:prstGeom prst="rect">
              <a:avLst/>
            </a:prstGeom>
          </p:spPr>
          <p:txBody>
            <a:bodyPr lIns="48595" tIns="48595" rIns="48595" bIns="48595" rtlCol="0" anchor="ctr"/>
            <a:lstStyle/>
            <a:p>
              <a:pPr algn="ctr">
                <a:lnSpc>
                  <a:spcPts val="2660"/>
                </a:lnSpc>
              </a:pPr>
              <a:endParaRPr/>
            </a:p>
          </p:txBody>
        </p:sp>
      </p:grpSp>
      <p:sp>
        <p:nvSpPr>
          <p:cNvPr id="260" name="Freeform 260"/>
          <p:cNvSpPr/>
          <p:nvPr/>
        </p:nvSpPr>
        <p:spPr>
          <a:xfrm>
            <a:off x="10243898" y="5136967"/>
            <a:ext cx="664288" cy="527790"/>
          </a:xfrm>
          <a:custGeom>
            <a:avLst/>
            <a:gdLst/>
            <a:ahLst/>
            <a:cxnLst/>
            <a:rect l="l" t="t" r="r" b="b"/>
            <a:pathLst>
              <a:path w="664288" h="527790">
                <a:moveTo>
                  <a:pt x="0" y="0"/>
                </a:moveTo>
                <a:lnTo>
                  <a:pt x="664288" y="0"/>
                </a:lnTo>
                <a:lnTo>
                  <a:pt x="664288" y="527791"/>
                </a:lnTo>
                <a:lnTo>
                  <a:pt x="0" y="52779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61" name="TextBox 261"/>
          <p:cNvSpPr txBox="1"/>
          <p:nvPr/>
        </p:nvSpPr>
        <p:spPr>
          <a:xfrm>
            <a:off x="721298" y="410262"/>
            <a:ext cx="15416653" cy="1384300"/>
          </a:xfrm>
          <a:prstGeom prst="rect">
            <a:avLst/>
          </a:prstGeom>
        </p:spPr>
        <p:txBody>
          <a:bodyPr lIns="0" tIns="0" rIns="0" bIns="0" rtlCol="0" anchor="t">
            <a:spAutoFit/>
          </a:bodyPr>
          <a:lstStyle/>
          <a:p>
            <a:pPr>
              <a:lnSpc>
                <a:spcPts val="5599"/>
              </a:lnSpc>
            </a:pPr>
            <a:r>
              <a:rPr lang="en-US" sz="3999">
                <a:solidFill>
                  <a:srgbClr val="571200"/>
                </a:solidFill>
                <a:latin typeface="Inter 1 Bold"/>
              </a:rPr>
              <a:t>PROVIDING AN EUROPEAN R&amp;I ROADMAP THAT INCLUDES</a:t>
            </a:r>
          </a:p>
          <a:p>
            <a:pPr>
              <a:lnSpc>
                <a:spcPts val="5599"/>
              </a:lnSpc>
            </a:pPr>
            <a:r>
              <a:rPr lang="en-US" sz="3999">
                <a:solidFill>
                  <a:srgbClr val="571200"/>
                </a:solidFill>
                <a:latin typeface="Inter 1 Bold"/>
              </a:rPr>
              <a:t>a regionalization of the identified priorities</a:t>
            </a:r>
          </a:p>
        </p:txBody>
      </p:sp>
      <p:sp>
        <p:nvSpPr>
          <p:cNvPr id="262" name="TextBox 262"/>
          <p:cNvSpPr txBox="1"/>
          <p:nvPr/>
        </p:nvSpPr>
        <p:spPr>
          <a:xfrm>
            <a:off x="2037637" y="9159445"/>
            <a:ext cx="1737902" cy="234045"/>
          </a:xfrm>
          <a:prstGeom prst="rect">
            <a:avLst/>
          </a:prstGeom>
        </p:spPr>
        <p:txBody>
          <a:bodyPr lIns="0" tIns="0" rIns="0" bIns="0" rtlCol="0" anchor="t">
            <a:spAutoFit/>
          </a:bodyPr>
          <a:lstStyle/>
          <a:p>
            <a:pPr algn="ctr">
              <a:lnSpc>
                <a:spcPts val="1858"/>
              </a:lnSpc>
            </a:pPr>
            <a:r>
              <a:rPr lang="en-US" sz="1511">
                <a:solidFill>
                  <a:srgbClr val="571200"/>
                </a:solidFill>
                <a:latin typeface="Inter 1"/>
              </a:rPr>
              <a:t>Thematic experts</a:t>
            </a:r>
          </a:p>
        </p:txBody>
      </p:sp>
      <p:sp>
        <p:nvSpPr>
          <p:cNvPr id="263" name="TextBox 263"/>
          <p:cNvSpPr txBox="1"/>
          <p:nvPr/>
        </p:nvSpPr>
        <p:spPr>
          <a:xfrm>
            <a:off x="2139673" y="5158842"/>
            <a:ext cx="1533829" cy="232949"/>
          </a:xfrm>
          <a:prstGeom prst="rect">
            <a:avLst/>
          </a:prstGeom>
        </p:spPr>
        <p:txBody>
          <a:bodyPr lIns="0" tIns="0" rIns="0" bIns="0" rtlCol="0" anchor="t">
            <a:spAutoFit/>
          </a:bodyPr>
          <a:lstStyle/>
          <a:p>
            <a:pPr algn="ctr">
              <a:lnSpc>
                <a:spcPts val="1849"/>
              </a:lnSpc>
            </a:pPr>
            <a:r>
              <a:rPr lang="en-US" sz="1503">
                <a:solidFill>
                  <a:srgbClr val="571200"/>
                </a:solidFill>
                <a:latin typeface="Inter 1"/>
              </a:rPr>
              <a:t>Sectorial topics</a:t>
            </a:r>
          </a:p>
        </p:txBody>
      </p:sp>
      <p:sp>
        <p:nvSpPr>
          <p:cNvPr id="264" name="TextBox 264"/>
          <p:cNvSpPr txBox="1"/>
          <p:nvPr/>
        </p:nvSpPr>
        <p:spPr>
          <a:xfrm>
            <a:off x="897666" y="7261255"/>
            <a:ext cx="1881524" cy="234045"/>
          </a:xfrm>
          <a:prstGeom prst="rect">
            <a:avLst/>
          </a:prstGeom>
        </p:spPr>
        <p:txBody>
          <a:bodyPr lIns="0" tIns="0" rIns="0" bIns="0" rtlCol="0" anchor="t">
            <a:spAutoFit/>
          </a:bodyPr>
          <a:lstStyle/>
          <a:p>
            <a:pPr algn="ctr">
              <a:lnSpc>
                <a:spcPts val="1858"/>
              </a:lnSpc>
            </a:pPr>
            <a:r>
              <a:rPr lang="en-US" sz="1511">
                <a:solidFill>
                  <a:srgbClr val="571200"/>
                </a:solidFill>
                <a:latin typeface="Inter 1"/>
              </a:rPr>
              <a:t>Thematic roadmaps</a:t>
            </a:r>
          </a:p>
        </p:txBody>
      </p:sp>
      <p:sp>
        <p:nvSpPr>
          <p:cNvPr id="265" name="TextBox 265"/>
          <p:cNvSpPr txBox="1"/>
          <p:nvPr/>
        </p:nvSpPr>
        <p:spPr>
          <a:xfrm>
            <a:off x="6898587" y="6634821"/>
            <a:ext cx="1369460" cy="356130"/>
          </a:xfrm>
          <a:prstGeom prst="rect">
            <a:avLst/>
          </a:prstGeom>
        </p:spPr>
        <p:txBody>
          <a:bodyPr lIns="0" tIns="0" rIns="0" bIns="0" rtlCol="0" anchor="t">
            <a:spAutoFit/>
          </a:bodyPr>
          <a:lstStyle/>
          <a:p>
            <a:pPr algn="ctr">
              <a:lnSpc>
                <a:spcPts val="2823"/>
              </a:lnSpc>
            </a:pPr>
            <a:r>
              <a:rPr lang="en-US" sz="2295">
                <a:solidFill>
                  <a:srgbClr val="000000"/>
                </a:solidFill>
                <a:latin typeface="Inter 1"/>
              </a:rPr>
              <a:t>Synthesis</a:t>
            </a:r>
          </a:p>
        </p:txBody>
      </p:sp>
      <p:sp>
        <p:nvSpPr>
          <p:cNvPr id="266" name="TextBox 266"/>
          <p:cNvSpPr txBox="1"/>
          <p:nvPr/>
        </p:nvSpPr>
        <p:spPr>
          <a:xfrm>
            <a:off x="9372108" y="6279469"/>
            <a:ext cx="2439657" cy="1066834"/>
          </a:xfrm>
          <a:prstGeom prst="rect">
            <a:avLst/>
          </a:prstGeom>
        </p:spPr>
        <p:txBody>
          <a:bodyPr lIns="0" tIns="0" rIns="0" bIns="0" rtlCol="0" anchor="t">
            <a:spAutoFit/>
          </a:bodyPr>
          <a:lstStyle/>
          <a:p>
            <a:pPr algn="ctr">
              <a:lnSpc>
                <a:spcPts val="2823"/>
              </a:lnSpc>
            </a:pPr>
            <a:r>
              <a:rPr lang="en-US" sz="2295">
                <a:solidFill>
                  <a:srgbClr val="000000"/>
                </a:solidFill>
                <a:latin typeface="Inter 1"/>
              </a:rPr>
              <a:t>Tradeoff assessments and prioritization</a:t>
            </a:r>
          </a:p>
        </p:txBody>
      </p:sp>
      <p:sp>
        <p:nvSpPr>
          <p:cNvPr id="267" name="TextBox 267"/>
          <p:cNvSpPr txBox="1"/>
          <p:nvPr/>
        </p:nvSpPr>
        <p:spPr>
          <a:xfrm>
            <a:off x="12915825" y="6128096"/>
            <a:ext cx="4343475" cy="1422187"/>
          </a:xfrm>
          <a:prstGeom prst="rect">
            <a:avLst/>
          </a:prstGeom>
        </p:spPr>
        <p:txBody>
          <a:bodyPr lIns="0" tIns="0" rIns="0" bIns="0" rtlCol="0" anchor="t">
            <a:spAutoFit/>
          </a:bodyPr>
          <a:lstStyle/>
          <a:p>
            <a:pPr algn="ctr">
              <a:lnSpc>
                <a:spcPts val="2823"/>
              </a:lnSpc>
            </a:pPr>
            <a:r>
              <a:rPr lang="en-US" sz="2295">
                <a:solidFill>
                  <a:srgbClr val="000000"/>
                </a:solidFill>
                <a:latin typeface="Inter 1"/>
              </a:rPr>
              <a:t>Transdisciplinary research and innovation roadmaps (balance between basic research and transdisciplinary research)</a:t>
            </a:r>
          </a:p>
        </p:txBody>
      </p:sp>
      <p:sp>
        <p:nvSpPr>
          <p:cNvPr id="268" name="TextBox 268"/>
          <p:cNvSpPr txBox="1"/>
          <p:nvPr/>
        </p:nvSpPr>
        <p:spPr>
          <a:xfrm>
            <a:off x="8429624" y="3334806"/>
            <a:ext cx="1013398" cy="260239"/>
          </a:xfrm>
          <a:prstGeom prst="rect">
            <a:avLst/>
          </a:prstGeom>
        </p:spPr>
        <p:txBody>
          <a:bodyPr lIns="0" tIns="0" rIns="0" bIns="0" rtlCol="0" anchor="t">
            <a:spAutoFit/>
          </a:bodyPr>
          <a:lstStyle/>
          <a:p>
            <a:pPr algn="ctr">
              <a:lnSpc>
                <a:spcPts val="2085"/>
              </a:lnSpc>
            </a:pPr>
            <a:r>
              <a:rPr lang="en-US" sz="1695">
                <a:solidFill>
                  <a:srgbClr val="000000"/>
                </a:solidFill>
                <a:latin typeface="Inter 1"/>
              </a:rPr>
              <a:t>Europe</a:t>
            </a:r>
          </a:p>
        </p:txBody>
      </p:sp>
      <p:sp>
        <p:nvSpPr>
          <p:cNvPr id="269" name="TextBox 269"/>
          <p:cNvSpPr txBox="1"/>
          <p:nvPr/>
        </p:nvSpPr>
        <p:spPr>
          <a:xfrm>
            <a:off x="7876320" y="5127442"/>
            <a:ext cx="1778519" cy="517414"/>
          </a:xfrm>
          <a:prstGeom prst="rect">
            <a:avLst/>
          </a:prstGeom>
        </p:spPr>
        <p:txBody>
          <a:bodyPr lIns="0" tIns="0" rIns="0" bIns="0" rtlCol="0" anchor="t">
            <a:spAutoFit/>
          </a:bodyPr>
          <a:lstStyle/>
          <a:p>
            <a:pPr algn="ctr">
              <a:lnSpc>
                <a:spcPts val="2085"/>
              </a:lnSpc>
            </a:pPr>
            <a:r>
              <a:rPr lang="en-US" sz="1695">
                <a:solidFill>
                  <a:srgbClr val="000000"/>
                </a:solidFill>
                <a:latin typeface="Inter 1"/>
              </a:rPr>
              <a:t>National/regional focus</a:t>
            </a:r>
          </a:p>
        </p:txBody>
      </p:sp>
      <p:sp>
        <p:nvSpPr>
          <p:cNvPr id="270" name="TextBox 270"/>
          <p:cNvSpPr txBox="1"/>
          <p:nvPr/>
        </p:nvSpPr>
        <p:spPr>
          <a:xfrm>
            <a:off x="14457822" y="7889508"/>
            <a:ext cx="2801478" cy="349250"/>
          </a:xfrm>
          <a:prstGeom prst="rect">
            <a:avLst/>
          </a:prstGeom>
        </p:spPr>
        <p:txBody>
          <a:bodyPr lIns="0" tIns="0" rIns="0" bIns="0" rtlCol="0" anchor="t">
            <a:spAutoFit/>
          </a:bodyPr>
          <a:lstStyle/>
          <a:p>
            <a:pPr>
              <a:lnSpc>
                <a:spcPts val="2800"/>
              </a:lnSpc>
            </a:pPr>
            <a:r>
              <a:rPr lang="en-US" sz="2000">
                <a:solidFill>
                  <a:srgbClr val="571200"/>
                </a:solidFill>
                <a:latin typeface="Inter 1 Bold"/>
              </a:rPr>
              <a:t>Horizontal Integration</a:t>
            </a:r>
          </a:p>
        </p:txBody>
      </p:sp>
      <p:sp>
        <p:nvSpPr>
          <p:cNvPr id="271" name="TextBox 271"/>
          <p:cNvSpPr txBox="1"/>
          <p:nvPr/>
        </p:nvSpPr>
        <p:spPr>
          <a:xfrm rot="5400000">
            <a:off x="10892356" y="4032248"/>
            <a:ext cx="2435718" cy="349250"/>
          </a:xfrm>
          <a:prstGeom prst="rect">
            <a:avLst/>
          </a:prstGeom>
        </p:spPr>
        <p:txBody>
          <a:bodyPr lIns="0" tIns="0" rIns="0" bIns="0" rtlCol="0" anchor="t">
            <a:spAutoFit/>
          </a:bodyPr>
          <a:lstStyle/>
          <a:p>
            <a:pPr>
              <a:lnSpc>
                <a:spcPts val="2800"/>
              </a:lnSpc>
            </a:pPr>
            <a:r>
              <a:rPr lang="en-US" sz="2000">
                <a:solidFill>
                  <a:srgbClr val="571200"/>
                </a:solidFill>
                <a:latin typeface="Inter 1 Bold"/>
              </a:rPr>
              <a:t>Vertical Integration</a:t>
            </a:r>
          </a:p>
        </p:txBody>
      </p:sp>
      <p:grpSp>
        <p:nvGrpSpPr>
          <p:cNvPr id="272" name="Group 272"/>
          <p:cNvGrpSpPr/>
          <p:nvPr/>
        </p:nvGrpSpPr>
        <p:grpSpPr>
          <a:xfrm>
            <a:off x="7103345" y="8417950"/>
            <a:ext cx="11184655" cy="1904269"/>
            <a:chOff x="0" y="0"/>
            <a:chExt cx="2945753" cy="501536"/>
          </a:xfrm>
        </p:grpSpPr>
        <p:sp>
          <p:nvSpPr>
            <p:cNvPr id="273" name="Freeform 273"/>
            <p:cNvSpPr/>
            <p:nvPr/>
          </p:nvSpPr>
          <p:spPr>
            <a:xfrm>
              <a:off x="0" y="0"/>
              <a:ext cx="2945753" cy="501536"/>
            </a:xfrm>
            <a:custGeom>
              <a:avLst/>
              <a:gdLst/>
              <a:ahLst/>
              <a:cxnLst/>
              <a:rect l="l" t="t" r="r" b="b"/>
              <a:pathLst>
                <a:path w="2945753" h="501536">
                  <a:moveTo>
                    <a:pt x="0" y="0"/>
                  </a:moveTo>
                  <a:lnTo>
                    <a:pt x="2945753" y="0"/>
                  </a:lnTo>
                  <a:lnTo>
                    <a:pt x="2945753" y="501536"/>
                  </a:lnTo>
                  <a:lnTo>
                    <a:pt x="0" y="501536"/>
                  </a:lnTo>
                  <a:close/>
                </a:path>
              </a:pathLst>
            </a:custGeom>
            <a:solidFill>
              <a:srgbClr val="561300">
                <a:alpha val="4706"/>
              </a:srgbClr>
            </a:solidFill>
          </p:spPr>
        </p:sp>
        <p:sp>
          <p:nvSpPr>
            <p:cNvPr id="274" name="TextBox 274"/>
            <p:cNvSpPr txBox="1"/>
            <p:nvPr/>
          </p:nvSpPr>
          <p:spPr>
            <a:xfrm>
              <a:off x="0" y="-47625"/>
              <a:ext cx="812800" cy="860425"/>
            </a:xfrm>
            <a:prstGeom prst="rect">
              <a:avLst/>
            </a:prstGeom>
          </p:spPr>
          <p:txBody>
            <a:bodyPr lIns="50800" tIns="50800" rIns="50800" bIns="50800" rtlCol="0" anchor="ctr"/>
            <a:lstStyle/>
            <a:p>
              <a:pPr algn="ctr">
                <a:lnSpc>
                  <a:spcPts val="3025"/>
                </a:lnSpc>
              </a:pPr>
              <a:endParaRPr/>
            </a:p>
          </p:txBody>
        </p:sp>
      </p:grpSp>
      <p:sp>
        <p:nvSpPr>
          <p:cNvPr id="275" name="TextBox 275"/>
          <p:cNvSpPr txBox="1"/>
          <p:nvPr/>
        </p:nvSpPr>
        <p:spPr>
          <a:xfrm>
            <a:off x="7728097" y="8652174"/>
            <a:ext cx="10511761" cy="1337966"/>
          </a:xfrm>
          <a:prstGeom prst="rect">
            <a:avLst/>
          </a:prstGeom>
        </p:spPr>
        <p:txBody>
          <a:bodyPr lIns="0" tIns="0" rIns="0" bIns="0" rtlCol="0" anchor="t">
            <a:spAutoFit/>
          </a:bodyPr>
          <a:lstStyle/>
          <a:p>
            <a:pPr>
              <a:lnSpc>
                <a:spcPts val="3601"/>
              </a:lnSpc>
            </a:pPr>
            <a:r>
              <a:rPr lang="en-US" sz="1905">
                <a:solidFill>
                  <a:srgbClr val="000000"/>
                </a:solidFill>
                <a:latin typeface="Inter 1 Italics"/>
              </a:rPr>
              <a:t>Overall European R&amp;I roadmap for the next decade</a:t>
            </a:r>
          </a:p>
          <a:p>
            <a:pPr>
              <a:lnSpc>
                <a:spcPts val="3601"/>
              </a:lnSpc>
            </a:pPr>
            <a:r>
              <a:rPr lang="en-US" sz="1905">
                <a:solidFill>
                  <a:srgbClr val="000000"/>
                </a:solidFill>
                <a:latin typeface="Inter 1 Italics"/>
              </a:rPr>
              <a:t>Recognize the need to have these priorities regionalized across different countries</a:t>
            </a:r>
          </a:p>
          <a:p>
            <a:pPr>
              <a:lnSpc>
                <a:spcPts val="3601"/>
              </a:lnSpc>
            </a:pPr>
            <a:r>
              <a:rPr lang="en-US" sz="1905">
                <a:solidFill>
                  <a:srgbClr val="000000"/>
                </a:solidFill>
                <a:latin typeface="Inter 1 Italics"/>
              </a:rPr>
              <a:t>Challenges with cross-border integration of research funding</a:t>
            </a:r>
          </a:p>
        </p:txBody>
      </p:sp>
      <p:sp>
        <p:nvSpPr>
          <p:cNvPr id="276" name="Freeform 276"/>
          <p:cNvSpPr/>
          <p:nvPr/>
        </p:nvSpPr>
        <p:spPr>
          <a:xfrm>
            <a:off x="7320012" y="8750029"/>
            <a:ext cx="263305" cy="303814"/>
          </a:xfrm>
          <a:custGeom>
            <a:avLst/>
            <a:gdLst/>
            <a:ahLst/>
            <a:cxnLst/>
            <a:rect l="l" t="t" r="r" b="b"/>
            <a:pathLst>
              <a:path w="263305" h="303814">
                <a:moveTo>
                  <a:pt x="0" y="0"/>
                </a:moveTo>
                <a:lnTo>
                  <a:pt x="263305" y="0"/>
                </a:lnTo>
                <a:lnTo>
                  <a:pt x="263305" y="303814"/>
                </a:lnTo>
                <a:lnTo>
                  <a:pt x="0" y="303814"/>
                </a:lnTo>
                <a:lnTo>
                  <a:pt x="0" y="0"/>
                </a:lnTo>
                <a:close/>
              </a:path>
            </a:pathLst>
          </a:custGeom>
          <a:blipFill>
            <a:blip r:embed="rId21" cstate="screen">
              <a:extLst>
                <a:ext uri="{28A0092B-C50C-407E-A947-70E740481C1C}">
                  <a14:useLocalDpi xmlns:a14="http://schemas.microsoft.com/office/drawing/2010/main"/>
                </a:ext>
              </a:extLst>
            </a:blip>
            <a:stretch>
              <a:fillRect/>
            </a:stretch>
          </a:blipFill>
        </p:spPr>
      </p:sp>
      <p:sp>
        <p:nvSpPr>
          <p:cNvPr id="277" name="Freeform 277"/>
          <p:cNvSpPr/>
          <p:nvPr/>
        </p:nvSpPr>
        <p:spPr>
          <a:xfrm>
            <a:off x="7320012" y="9197004"/>
            <a:ext cx="263305" cy="303814"/>
          </a:xfrm>
          <a:custGeom>
            <a:avLst/>
            <a:gdLst/>
            <a:ahLst/>
            <a:cxnLst/>
            <a:rect l="l" t="t" r="r" b="b"/>
            <a:pathLst>
              <a:path w="263305" h="303814">
                <a:moveTo>
                  <a:pt x="0" y="0"/>
                </a:moveTo>
                <a:lnTo>
                  <a:pt x="263305" y="0"/>
                </a:lnTo>
                <a:lnTo>
                  <a:pt x="263305" y="303813"/>
                </a:lnTo>
                <a:lnTo>
                  <a:pt x="0" y="303813"/>
                </a:lnTo>
                <a:lnTo>
                  <a:pt x="0" y="0"/>
                </a:lnTo>
                <a:close/>
              </a:path>
            </a:pathLst>
          </a:custGeom>
          <a:blipFill>
            <a:blip r:embed="rId21" cstate="screen">
              <a:extLst>
                <a:ext uri="{28A0092B-C50C-407E-A947-70E740481C1C}">
                  <a14:useLocalDpi xmlns:a14="http://schemas.microsoft.com/office/drawing/2010/main"/>
                </a:ext>
              </a:extLst>
            </a:blip>
            <a:stretch>
              <a:fillRect/>
            </a:stretch>
          </a:blipFill>
        </p:spPr>
      </p:sp>
      <p:sp>
        <p:nvSpPr>
          <p:cNvPr id="278" name="Freeform 278"/>
          <p:cNvSpPr/>
          <p:nvPr/>
        </p:nvSpPr>
        <p:spPr>
          <a:xfrm>
            <a:off x="7320012" y="9643692"/>
            <a:ext cx="263305" cy="303814"/>
          </a:xfrm>
          <a:custGeom>
            <a:avLst/>
            <a:gdLst/>
            <a:ahLst/>
            <a:cxnLst/>
            <a:rect l="l" t="t" r="r" b="b"/>
            <a:pathLst>
              <a:path w="263305" h="303814">
                <a:moveTo>
                  <a:pt x="0" y="0"/>
                </a:moveTo>
                <a:lnTo>
                  <a:pt x="263305" y="0"/>
                </a:lnTo>
                <a:lnTo>
                  <a:pt x="263305" y="303814"/>
                </a:lnTo>
                <a:lnTo>
                  <a:pt x="0" y="303814"/>
                </a:lnTo>
                <a:lnTo>
                  <a:pt x="0" y="0"/>
                </a:lnTo>
                <a:close/>
              </a:path>
            </a:pathLst>
          </a:custGeom>
          <a:blipFill>
            <a:blip r:embed="rId21" cstate="screen">
              <a:extLst>
                <a:ext uri="{28A0092B-C50C-407E-A947-70E740481C1C}">
                  <a14:useLocalDpi xmlns:a14="http://schemas.microsoft.com/office/drawing/2010/main"/>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852</Words>
  <Application>Microsoft Office PowerPoint</Application>
  <PresentationFormat>Custom</PresentationFormat>
  <Paragraphs>155</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Inter 1 Italics</vt:lpstr>
      <vt:lpstr>Inter 1 Bold</vt:lpstr>
      <vt:lpstr>Inter 1 Bold Italics</vt:lpstr>
      <vt:lpstr>Arial</vt:lpstr>
      <vt:lpstr>Calibri</vt:lpstr>
      <vt:lpstr>Canva Sans</vt:lpstr>
      <vt:lpstr>Inter 1</vt:lpstr>
      <vt:lpstr>Inter 2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SOLO Introductory Presentation-1</dc:title>
  <cp:lastModifiedBy>Nikolay Mehandzhiyski</cp:lastModifiedBy>
  <cp:revision>6</cp:revision>
  <dcterms:created xsi:type="dcterms:W3CDTF">2006-08-16T00:00:00Z</dcterms:created>
  <dcterms:modified xsi:type="dcterms:W3CDTF">2023-07-12T09:55:47Z</dcterms:modified>
  <dc:identifier>DAFnks9Bwm0</dc:identifier>
</cp:coreProperties>
</file>